
<file path=[Content_Types].xml><?xml version="1.0" encoding="utf-8"?>
<Types xmlns="http://schemas.openxmlformats.org/package/2006/content-types">
  <Default Extension="jpeg" ContentType="image/jpeg"/>
  <Default Extension="JPG" ContentType="image/.jpg"/>
  <Default Extension="png" ContentType="image/png"/>
  <Default Extension="mp4" ContentType="video/mp4"/>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media/image32.webp" ContentType="image/webp"/>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648" r:id="rId1"/>
  </p:sldMasterIdLst>
  <p:notesMasterIdLst>
    <p:notesMasterId r:id="rId4"/>
  </p:notesMasterIdLst>
  <p:sldIdLst>
    <p:sldId id="256" r:id="rId3"/>
    <p:sldId id="353" r:id="rId5"/>
    <p:sldId id="326" r:id="rId6"/>
    <p:sldId id="258" r:id="rId7"/>
    <p:sldId id="274" r:id="rId8"/>
    <p:sldId id="259" r:id="rId9"/>
    <p:sldId id="260" r:id="rId10"/>
    <p:sldId id="276" r:id="rId11"/>
    <p:sldId id="291" r:id="rId12"/>
    <p:sldId id="261" r:id="rId13"/>
    <p:sldId id="324" r:id="rId14"/>
    <p:sldId id="325" r:id="rId15"/>
    <p:sldId id="262" r:id="rId16"/>
    <p:sldId id="328" r:id="rId17"/>
    <p:sldId id="329" r:id="rId18"/>
    <p:sldId id="331" r:id="rId19"/>
    <p:sldId id="330" r:id="rId20"/>
    <p:sldId id="380" r:id="rId21"/>
    <p:sldId id="397" r:id="rId22"/>
    <p:sldId id="265" r:id="rId23"/>
    <p:sldId id="389" r:id="rId24"/>
    <p:sldId id="266" r:id="rId25"/>
    <p:sldId id="267" r:id="rId26"/>
    <p:sldId id="268" r:id="rId27"/>
    <p:sldId id="269" r:id="rId28"/>
    <p:sldId id="271" r:id="rId29"/>
    <p:sldId id="272" r:id="rId30"/>
    <p:sldId id="391" r:id="rId31"/>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howGuides="1">
      <p:cViewPr varScale="1">
        <p:scale>
          <a:sx n="100" d="100"/>
          <a:sy n="100" d="100"/>
        </p:scale>
        <p:origin x="0" y="0"/>
      </p:cViewPr>
      <p:guideLst>
        <p:guide orient="horz" pos="1620"/>
        <p:guide pos="2880"/>
      </p:guideLst>
    </p:cSldViewPr>
  </p:slide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4" Type="http://schemas.openxmlformats.org/officeDocument/2006/relationships/tableStyles" Target="tableStyles.xml"/><Relationship Id="rId33" Type="http://schemas.openxmlformats.org/officeDocument/2006/relationships/viewProps" Target="viewProps.xml"/><Relationship Id="rId32" Type="http://schemas.openxmlformats.org/officeDocument/2006/relationships/presProps" Target="presProps.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25"/>
        <p:cNvGrpSpPr/>
        <p:nvPr/>
      </p:nvGrpSpPr>
      <p:grpSpPr>
        <a:xfrm>
          <a:off x="0" y="0"/>
          <a:ext cx="0" cy="0"/>
          <a:chOff x="0" y="0"/>
          <a:chExt cx="0" cy="0"/>
        </a:xfrm>
      </p:grpSpPr>
      <p:sp>
        <p:nvSpPr>
          <p:cNvPr id="126" name="Google Shape;126;g2560018442c_2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2560018442c_2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32"/>
        <p:cNvGrpSpPr/>
        <p:nvPr/>
      </p:nvGrpSpPr>
      <p:grpSpPr>
        <a:xfrm>
          <a:off x="0" y="0"/>
          <a:ext cx="0" cy="0"/>
          <a:chOff x="0" y="0"/>
          <a:chExt cx="0" cy="0"/>
        </a:xfrm>
      </p:grpSpPr>
      <p:sp>
        <p:nvSpPr>
          <p:cNvPr id="133" name="Google Shape;133;g25600192f59_0_1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25600192f59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45"/>
        <p:cNvGrpSpPr/>
        <p:nvPr/>
      </p:nvGrpSpPr>
      <p:grpSpPr>
        <a:xfrm>
          <a:off x="0" y="0"/>
          <a:ext cx="0" cy="0"/>
          <a:chOff x="0" y="0"/>
          <a:chExt cx="0" cy="0"/>
        </a:xfrm>
      </p:grpSpPr>
      <p:sp>
        <p:nvSpPr>
          <p:cNvPr id="146" name="Google Shape;146;g259fd6a1993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259fd6a199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50"/>
        <p:cNvGrpSpPr/>
        <p:nvPr/>
      </p:nvGrpSpPr>
      <p:grpSpPr>
        <a:xfrm>
          <a:off x="0" y="0"/>
          <a:ext cx="0" cy="0"/>
          <a:chOff x="0" y="0"/>
          <a:chExt cx="0" cy="0"/>
        </a:xfrm>
      </p:grpSpPr>
      <p:sp>
        <p:nvSpPr>
          <p:cNvPr id="151" name="Google Shape;151;g259fd6a1993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259fd6a1993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63"/>
        <p:cNvGrpSpPr/>
        <p:nvPr/>
      </p:nvGrpSpPr>
      <p:grpSpPr>
        <a:xfrm>
          <a:off x="0" y="0"/>
          <a:ext cx="0" cy="0"/>
          <a:chOff x="0" y="0"/>
          <a:chExt cx="0" cy="0"/>
        </a:xfrm>
      </p:grpSpPr>
      <p:sp>
        <p:nvSpPr>
          <p:cNvPr id="64" name="Google Shape;64;g2560018442c_0_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2560018442c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69"/>
        <p:cNvGrpSpPr/>
        <p:nvPr/>
      </p:nvGrpSpPr>
      <p:grpSpPr>
        <a:xfrm>
          <a:off x="0" y="0"/>
          <a:ext cx="0" cy="0"/>
          <a:chOff x="0" y="0"/>
          <a:chExt cx="0" cy="0"/>
        </a:xfrm>
      </p:grpSpPr>
      <p:sp>
        <p:nvSpPr>
          <p:cNvPr id="70" name="Google Shape;70;g25600192f59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25600192f59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75"/>
        <p:cNvGrpSpPr/>
        <p:nvPr/>
      </p:nvGrpSpPr>
      <p:grpSpPr>
        <a:xfrm>
          <a:off x="0" y="0"/>
          <a:ext cx="0" cy="0"/>
          <a:chOff x="0" y="0"/>
          <a:chExt cx="0" cy="0"/>
        </a:xfrm>
      </p:grpSpPr>
      <p:sp>
        <p:nvSpPr>
          <p:cNvPr id="76" name="Google Shape;76;g25600192f59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25600192f5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1"/>
        <p:cNvGrpSpPr/>
        <p:nvPr/>
      </p:nvGrpSpPr>
      <p:grpSpPr>
        <a:xfrm>
          <a:off x="0" y="0"/>
          <a:ext cx="0" cy="0"/>
          <a:chOff x="0" y="0"/>
          <a:chExt cx="0" cy="0"/>
        </a:xfrm>
      </p:grpSpPr>
      <p:sp>
        <p:nvSpPr>
          <p:cNvPr id="82" name="Google Shape;82;g25600192f59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25600192f59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7"/>
        <p:cNvGrpSpPr/>
        <p:nvPr/>
      </p:nvGrpSpPr>
      <p:grpSpPr>
        <a:xfrm>
          <a:off x="0" y="0"/>
          <a:ext cx="0" cy="0"/>
          <a:chOff x="0" y="0"/>
          <a:chExt cx="0" cy="0"/>
        </a:xfrm>
      </p:grpSpPr>
      <p:sp>
        <p:nvSpPr>
          <p:cNvPr id="88" name="Google Shape;88;g2560018442c_0_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2560018442c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05"/>
        <p:cNvGrpSpPr/>
        <p:nvPr/>
      </p:nvGrpSpPr>
      <p:grpSpPr>
        <a:xfrm>
          <a:off x="0" y="0"/>
          <a:ext cx="0" cy="0"/>
          <a:chOff x="0" y="0"/>
          <a:chExt cx="0" cy="0"/>
        </a:xfrm>
      </p:grpSpPr>
      <p:sp>
        <p:nvSpPr>
          <p:cNvPr id="106" name="Google Shape;106;g2560018442c_0_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2560018442c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11"/>
        <p:cNvGrpSpPr/>
        <p:nvPr/>
      </p:nvGrpSpPr>
      <p:grpSpPr>
        <a:xfrm>
          <a:off x="0" y="0"/>
          <a:ext cx="0" cy="0"/>
          <a:chOff x="0" y="0"/>
          <a:chExt cx="0" cy="0"/>
        </a:xfrm>
      </p:grpSpPr>
      <p:sp>
        <p:nvSpPr>
          <p:cNvPr id="112" name="Google Shape;112;g25600192f59_0_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25600192f5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18"/>
        <p:cNvGrpSpPr/>
        <p:nvPr/>
      </p:nvGrpSpPr>
      <p:grpSpPr>
        <a:xfrm>
          <a:off x="0" y="0"/>
          <a:ext cx="0" cy="0"/>
          <a:chOff x="0" y="0"/>
          <a:chExt cx="0" cy="0"/>
        </a:xfrm>
      </p:grpSpPr>
      <p:sp>
        <p:nvSpPr>
          <p:cNvPr id="119" name="Google Shape;119;g25600192f59_0_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25600192f59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matchingName="Title slid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35000">
        <p159:morph option="byObject"/>
      </p:transition>
    </mc:Choice>
    <mc:Fallback>
      <p:transition spd="slow" advClick="0" advTm="3500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35000">
        <p159:morph option="byObject"/>
      </p:transition>
    </mc:Choice>
    <mc:Fallback>
      <p:transition spd="slow" advClick="0" advTm="3500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matchingNam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35000">
        <p159:morph option="byObject"/>
      </p:transition>
    </mc:Choice>
    <mc:Fallback>
      <p:transition spd="slow" advClick="0" advTm="3500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matchingName="Section header">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35000">
        <p159:morph option="byObject"/>
      </p:transition>
    </mc:Choice>
    <mc:Fallback>
      <p:transition spd="slow" advClick="0" advTm="3500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tx" matchingName="Title and body">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35000">
        <p159:morph option="byObject"/>
      </p:transition>
    </mc:Choice>
    <mc:Fallback>
      <p:transition spd="slow" advClick="0" advTm="3500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matchingName="Title and two columns">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35000">
        <p159:morph option="byObject"/>
      </p:transition>
    </mc:Choice>
    <mc:Fallback>
      <p:transition spd="slow" advClick="0" advTm="3500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matchingName="Title 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35000">
        <p159:morph option="byObject"/>
      </p:transition>
    </mc:Choice>
    <mc:Fallback>
      <p:transition spd="slow" advClick="0" advTm="3500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35000">
        <p159:morph option="byObject"/>
      </p:transition>
    </mc:Choice>
    <mc:Fallback>
      <p:transition spd="slow" advClick="0" advTm="3500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35000">
        <p159:morph option="byObject"/>
      </p:transition>
    </mc:Choice>
    <mc:Fallback>
      <p:transition spd="slow" advClick="0" advTm="3500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35000">
        <p159:morph option="byObject"/>
      </p:transition>
    </mc:Choice>
    <mc:Fallback>
      <p:transition spd="slow" advClick="0" advTm="3500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35000">
        <p159:morph option="byObject"/>
      </p:transition>
    </mc:Choice>
    <mc:Fallback>
      <p:transition spd="slow" advClick="0" advTm="35000">
        <p:fade/>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GB"/>
            </a:fld>
            <a:endParaRPr lang="en-GB"/>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59="http://schemas.microsoft.com/office/powerpoint/2015/09/main">
    <mc:Choice Requires="p159">
      <p:transition xmlns:p14="http://schemas.microsoft.com/office/powerpoint/2010/main" spd="slow" p14:dur="2000" advClick="0" advTm="35000">
        <p159:morph option="byObject"/>
      </p:transition>
    </mc:Choice>
    <mc:Fallback>
      <p:transition spd="slow" advClick="0" advTm="35000">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xml"/><Relationship Id="rId1" Type="http://schemas.openxmlformats.org/officeDocument/2006/relationships/image" Target="../media/image12.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png"/></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1.xml"/><Relationship Id="rId2" Type="http://schemas.openxmlformats.org/officeDocument/2006/relationships/image" Target="../media/image16.png"/><Relationship Id="rId1" Type="http://schemas.openxmlformats.org/officeDocument/2006/relationships/image" Target="../media/image15.jpe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9.png"/><Relationship Id="rId1" Type="http://schemas.openxmlformats.org/officeDocument/2006/relationships/image" Target="../media/image18.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jpe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11.xml"/><Relationship Id="rId1" Type="http://schemas.openxmlformats.org/officeDocument/2006/relationships/image" Target="../media/image22.jpe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11.xml"/><Relationship Id="rId1" Type="http://schemas.openxmlformats.org/officeDocument/2006/relationships/image" Target="../media/image23.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11.xml"/><Relationship Id="rId1" Type="http://schemas.openxmlformats.org/officeDocument/2006/relationships/image" Target="../media/image2.jpe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xml"/><Relationship Id="rId1" Type="http://schemas.openxmlformats.org/officeDocument/2006/relationships/image" Target="../media/image24.jpe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11.xml"/><Relationship Id="rId1" Type="http://schemas.openxmlformats.org/officeDocument/2006/relationships/image" Target="../media/image25.jpeg"/></Relationships>
</file>

<file path=ppt/slides/_rels/slide22.xml.rels><?xml version="1.0" encoding="UTF-8" standalone="yes"?>
<Relationships xmlns="http://schemas.openxmlformats.org/package/2006/relationships"><Relationship Id="rId6" Type="http://schemas.openxmlformats.org/officeDocument/2006/relationships/notesSlide" Target="../notesSlides/notesSlide8.xml"/><Relationship Id="rId5" Type="http://schemas.openxmlformats.org/officeDocument/2006/relationships/slideLayout" Target="../slideLayouts/slideLayout1.xml"/><Relationship Id="rId4" Type="http://schemas.openxmlformats.org/officeDocument/2006/relationships/image" Target="../media/image29.png"/><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image" Target="../media/image26.jpeg"/></Relationships>
</file>

<file path=ppt/slides/_rels/slide23.xml.rels><?xml version="1.0" encoding="UTF-8" standalone="yes"?>
<Relationships xmlns="http://schemas.openxmlformats.org/package/2006/relationships"><Relationship Id="rId7" Type="http://schemas.openxmlformats.org/officeDocument/2006/relationships/notesSlide" Target="../notesSlides/notesSlide9.xml"/><Relationship Id="rId6" Type="http://schemas.openxmlformats.org/officeDocument/2006/relationships/slideLayout" Target="../slideLayouts/slideLayout1.xml"/><Relationship Id="rId5" Type="http://schemas.openxmlformats.org/officeDocument/2006/relationships/image" Target="../media/image30.png"/><Relationship Id="rId4" Type="http://schemas.openxmlformats.org/officeDocument/2006/relationships/tags" Target="../tags/tag1.xml"/><Relationship Id="rId3" Type="http://schemas.microsoft.com/office/2007/relationships/media" Target="../media/media1.mp4"/><Relationship Id="rId2" Type="http://schemas.openxmlformats.org/officeDocument/2006/relationships/video" Target="../media/media1.mp4"/><Relationship Id="rId1" Type="http://schemas.openxmlformats.org/officeDocument/2006/relationships/image" Target="../media/image24.jpeg"/></Relationships>
</file>

<file path=ppt/slides/_rels/slide24.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1.xml"/><Relationship Id="rId2" Type="http://schemas.openxmlformats.org/officeDocument/2006/relationships/image" Target="../media/image32.webp"/><Relationship Id="rId1" Type="http://schemas.openxmlformats.org/officeDocument/2006/relationships/image" Target="../media/image31.jpeg"/></Relationships>
</file>

<file path=ppt/slides/_rels/slide25.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11.xml"/><Relationship Id="rId2" Type="http://schemas.openxmlformats.org/officeDocument/2006/relationships/image" Target="../media/image34.png"/><Relationship Id="rId1" Type="http://schemas.openxmlformats.org/officeDocument/2006/relationships/image" Target="../media/image33.jpe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xml"/><Relationship Id="rId1" Type="http://schemas.openxmlformats.org/officeDocument/2006/relationships/image" Target="../media/image35.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xml"/><Relationship Id="rId1" Type="http://schemas.openxmlformats.org/officeDocument/2006/relationships/image" Target="../media/image36.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11.xml"/><Relationship Id="rId1" Type="http://schemas.openxmlformats.org/officeDocument/2006/relationships/image" Target="../media/image37.jpe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1.xml"/><Relationship Id="rId1" Type="http://schemas.openxmlformats.org/officeDocument/2006/relationships/image" Target="../media/image3.jpeg"/></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1.xml"/><Relationship Id="rId2" Type="http://schemas.openxmlformats.org/officeDocument/2006/relationships/image" Target="../media/image5.jpeg"/><Relationship Id="rId1" Type="http://schemas.openxmlformats.org/officeDocument/2006/relationships/image" Target="../media/image4.jpe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jpeg"/></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1.xml"/><Relationship Id="rId2" Type="http://schemas.openxmlformats.org/officeDocument/2006/relationships/image" Target="../media/image8.jpeg"/><Relationship Id="rId1" Type="http://schemas.openxmlformats.org/officeDocument/2006/relationships/image" Target="../media/image7.jpe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1.xml"/><Relationship Id="rId1" Type="http://schemas.openxmlformats.org/officeDocument/2006/relationships/image" Target="../media/image9.jpe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jpe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jpeg"/></Relationships>
</file>

<file path=ppt/slides/slide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53"/>
        <p:cNvGrpSpPr/>
        <p:nvPr/>
      </p:nvGrpSpPr>
      <p:grpSpPr>
        <a:xfrm>
          <a:off x="0" y="0"/>
          <a:ext cx="0" cy="0"/>
          <a:chOff x="0" y="0"/>
          <a:chExt cx="0" cy="0"/>
        </a:xfrm>
      </p:grpSpPr>
      <p:pic>
        <p:nvPicPr>
          <p:cNvPr id="112" name="Picture 111"/>
          <p:cNvPicPr/>
          <p:nvPr/>
        </p:nvPicPr>
        <p:blipFill>
          <a:blip r:embed="rId1">
            <a:lum bright="-18000" contrast="24000"/>
          </a:blip>
          <a:stretch>
            <a:fillRect/>
          </a:stretch>
        </p:blipFill>
        <p:spPr>
          <a:xfrm>
            <a:off x="0" y="635"/>
            <a:ext cx="9144635" cy="5142865"/>
          </a:xfrm>
          <a:prstGeom prst="rect">
            <a:avLst/>
          </a:prstGeom>
          <a:noFill/>
          <a:ln w="9525">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35000">
        <p159:morph option="byObject"/>
      </p:transition>
    </mc:Choice>
    <mc:Fallback>
      <p:transition spd="slow" advClick="0" advTm="35000">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84"/>
        <p:cNvGrpSpPr/>
        <p:nvPr/>
      </p:nvGrpSpPr>
      <p:grpSpPr>
        <a:xfrm>
          <a:off x="0" y="0"/>
          <a:ext cx="0" cy="0"/>
          <a:chOff x="0" y="0"/>
          <a:chExt cx="0" cy="0"/>
        </a:xfrm>
      </p:grpSpPr>
      <p:sp>
        <p:nvSpPr>
          <p:cNvPr id="85" name="Google Shape;85;p18"/>
          <p:cNvSpPr txBox="1"/>
          <p:nvPr/>
        </p:nvSpPr>
        <p:spPr>
          <a:xfrm>
            <a:off x="709165" y="325458"/>
            <a:ext cx="7610100" cy="813600"/>
          </a:xfrm>
          <a:prstGeom prst="rect">
            <a:avLst/>
          </a:prstGeom>
          <a:noFill/>
          <a:ln>
            <a:noFill/>
          </a:ln>
        </p:spPr>
        <p:txBody>
          <a:bodyPr spcFirstLastPara="1" wrap="square" lIns="91425" tIns="91425" rIns="91425" bIns="91425" anchor="t" anchorCtr="0">
            <a:spAutoFit/>
          </a:bodyPr>
          <a:lstStyle/>
          <a:p>
            <a:pPr marL="0" indent="0" algn="ctr">
              <a:lnSpc>
                <a:spcPct val="115000"/>
              </a:lnSpc>
              <a:buNone/>
            </a:pPr>
            <a:r>
              <a:rPr lang="en-GB" sz="1900" b="1" i="1">
                <a:solidFill>
                  <a:schemeClr val="accent1"/>
                </a:solidFill>
              </a:rPr>
              <a:t>Part 1: Brand study, Competitor Analysis &amp; Buyer’s/Audience’s Persona</a:t>
            </a:r>
            <a:endParaRPr lang="en-GB" sz="1900" b="1" i="1">
              <a:solidFill>
                <a:schemeClr val="accent1"/>
              </a:solidFill>
            </a:endParaRPr>
          </a:p>
        </p:txBody>
      </p:sp>
      <p:sp>
        <p:nvSpPr>
          <p:cNvPr id="86" name="Google Shape;86;p18"/>
          <p:cNvSpPr txBox="1"/>
          <p:nvPr/>
        </p:nvSpPr>
        <p:spPr>
          <a:xfrm>
            <a:off x="882000" y="1139003"/>
            <a:ext cx="7380000" cy="1258570"/>
          </a:xfrm>
          <a:prstGeom prst="rect">
            <a:avLst/>
          </a:prstGeom>
          <a:noFill/>
          <a:ln>
            <a:noFill/>
          </a:ln>
        </p:spPr>
        <p:txBody>
          <a:bodyPr spcFirstLastPara="1" wrap="square" lIns="91425" tIns="91425" rIns="91425" bIns="91425" anchor="t" anchorCtr="0">
            <a:spAutoFit/>
          </a:bodyPr>
          <a:lstStyle/>
          <a:p>
            <a:pPr marL="0" indent="0">
              <a:buNone/>
            </a:pPr>
            <a:endParaRPr i="1">
              <a:solidFill>
                <a:schemeClr val="accent1"/>
              </a:solidFill>
            </a:endParaRPr>
          </a:p>
          <a:p>
            <a:pPr marL="457200" indent="-317500">
              <a:buSzPts val="1400"/>
              <a:buChar char="●"/>
            </a:pPr>
            <a:r>
              <a:rPr lang="en-GB" b="1" i="1">
                <a:solidFill>
                  <a:schemeClr val="accent1"/>
                </a:solidFill>
              </a:rPr>
              <a:t>Buyer's/Audience's Persona:</a:t>
            </a:r>
            <a:endParaRPr lang="en-GB" i="1">
              <a:solidFill>
                <a:schemeClr val="accent1"/>
              </a:solidFill>
            </a:endParaRPr>
          </a:p>
          <a:p>
            <a:pPr marL="0" indent="0">
              <a:buNone/>
            </a:pPr>
            <a:endParaRPr i="1">
              <a:solidFill>
                <a:schemeClr val="accent1"/>
              </a:solidFill>
            </a:endParaRPr>
          </a:p>
          <a:p>
            <a:pPr marL="0" indent="0">
              <a:buNone/>
            </a:pPr>
            <a:endParaRPr i="1">
              <a:solidFill>
                <a:schemeClr val="accent1"/>
              </a:solidFill>
            </a:endParaRPr>
          </a:p>
          <a:p>
            <a:pPr marL="457200" indent="0">
              <a:buNone/>
            </a:pPr>
            <a:endParaRPr i="1">
              <a:solidFill>
                <a:schemeClr val="accent1"/>
              </a:solidFill>
            </a:endParaRPr>
          </a:p>
        </p:txBody>
      </p:sp>
      <p:sp>
        <p:nvSpPr>
          <p:cNvPr id="3" name="Rounded Rectangle 2"/>
          <p:cNvSpPr/>
          <p:nvPr/>
        </p:nvSpPr>
        <p:spPr>
          <a:xfrm>
            <a:off x="0" y="1830070"/>
            <a:ext cx="9143365" cy="3313430"/>
          </a:xfrm>
          <a:prstGeom prst="roundRect">
            <a:avLst>
              <a:gd name="adj" fmla="val 5213"/>
            </a:avLst>
          </a:prstGeom>
          <a:blipFill rotWithShape="1">
            <a:blip r:embed="rId1"/>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35000">
        <p159:morph option="byObject"/>
      </p:transition>
    </mc:Choice>
    <mc:Fallback>
      <p:transition spd="slow" advClick="0" advTm="3500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ext Box 2"/>
          <p:cNvSpPr txBox="1"/>
          <p:nvPr/>
        </p:nvSpPr>
        <p:spPr>
          <a:xfrm>
            <a:off x="678180" y="648970"/>
            <a:ext cx="3048000" cy="330200"/>
          </a:xfrm>
          <a:prstGeom prst="rect">
            <a:avLst/>
          </a:prstGeom>
          <a:noFill/>
        </p:spPr>
        <p:txBody>
          <a:bodyPr wrap="square" rtlCol="0">
            <a:noAutofit/>
          </a:bodyPr>
          <a:p>
            <a:r>
              <a:rPr lang="en-US" sz="1600">
                <a:solidFill>
                  <a:schemeClr val="accent1">
                    <a:lumMod val="75000"/>
                  </a:schemeClr>
                </a:solidFill>
                <a:highlight>
                  <a:srgbClr val="FFFF00"/>
                </a:highlight>
              </a:rPr>
              <a:t>TATA MOTORS </a:t>
            </a:r>
            <a:r>
              <a:rPr lang="en-IN" altLang="en-US" sz="1600">
                <a:solidFill>
                  <a:schemeClr val="accent1">
                    <a:lumMod val="75000"/>
                  </a:schemeClr>
                </a:solidFill>
                <a:highlight>
                  <a:srgbClr val="FFFF00"/>
                </a:highlight>
              </a:rPr>
              <a:t>:</a:t>
            </a:r>
            <a:endParaRPr lang="en-IN" altLang="en-US" sz="1600">
              <a:solidFill>
                <a:schemeClr val="accent1">
                  <a:lumMod val="75000"/>
                </a:schemeClr>
              </a:solidFill>
              <a:highlight>
                <a:srgbClr val="FFFF00"/>
              </a:highlight>
            </a:endParaRPr>
          </a:p>
        </p:txBody>
      </p:sp>
      <p:sp>
        <p:nvSpPr>
          <p:cNvPr id="5" name="Text Box 4"/>
          <p:cNvSpPr txBox="1"/>
          <p:nvPr/>
        </p:nvSpPr>
        <p:spPr>
          <a:xfrm>
            <a:off x="748030" y="1108075"/>
            <a:ext cx="3048000" cy="1759585"/>
          </a:xfrm>
          <a:prstGeom prst="rect">
            <a:avLst/>
          </a:prstGeom>
          <a:noFill/>
        </p:spPr>
        <p:txBody>
          <a:bodyPr wrap="square" rtlCol="0">
            <a:noAutofit/>
          </a:bodyPr>
          <a:p>
            <a:r>
              <a:rPr lang="en-US"/>
              <a:t>21-65 yrs </a:t>
            </a:r>
            <a:endParaRPr lang="en-US"/>
          </a:p>
          <a:p>
            <a:endParaRPr lang="en-IN"/>
          </a:p>
          <a:p>
            <a:r>
              <a:rPr lang="en-IN"/>
              <a:t>Men / Women</a:t>
            </a:r>
            <a:endParaRPr lang="en-IN"/>
          </a:p>
          <a:p>
            <a:endParaRPr lang="en-IN"/>
          </a:p>
          <a:p>
            <a:r>
              <a:rPr lang="en-IN"/>
              <a:t>Metro cities like Delhi,Mumbai etc</a:t>
            </a:r>
            <a:endParaRPr lang="en-IN"/>
          </a:p>
          <a:p>
            <a:endParaRPr lang="en-IN"/>
          </a:p>
          <a:p>
            <a:r>
              <a:rPr lang="en-US"/>
              <a:t>Not Remote Villages</a:t>
            </a:r>
            <a:endParaRPr lang="en-US"/>
          </a:p>
          <a:p>
            <a:endParaRPr lang="en-US"/>
          </a:p>
          <a:p>
            <a:r>
              <a:rPr lang="en-US" altLang="en-IN"/>
              <a:t>Above 4,</a:t>
            </a:r>
            <a:r>
              <a:rPr lang="en-IN"/>
              <a:t>00,000 per annum</a:t>
            </a:r>
            <a:endParaRPr lang="en-IN"/>
          </a:p>
          <a:p>
            <a:endParaRPr lang="en-IN"/>
          </a:p>
          <a:p>
            <a:r>
              <a:rPr lang="en-US" altLang="en-IN"/>
              <a:t>Ads by the website like  GoMechanic, Youtube , Social Media Platforms</a:t>
            </a:r>
            <a:endParaRPr lang="en-US" altLang="en-IN"/>
          </a:p>
          <a:p>
            <a:endParaRPr lang="en-IN"/>
          </a:p>
          <a:p>
            <a:r>
              <a:rPr lang="en-US" altLang="en-IN"/>
              <a:t>Tata stands for Vocal for Local</a:t>
            </a:r>
            <a:endParaRPr lang="en-US" altLang="en-IN"/>
          </a:p>
          <a:p>
            <a:endParaRPr lang="en-US" altLang="en-IN"/>
          </a:p>
          <a:p>
            <a:endParaRPr lang="en-US" altLang="en-IN"/>
          </a:p>
        </p:txBody>
      </p:sp>
      <p:sp>
        <p:nvSpPr>
          <p:cNvPr id="7" name="Text Box 6"/>
          <p:cNvSpPr txBox="1"/>
          <p:nvPr/>
        </p:nvSpPr>
        <p:spPr>
          <a:xfrm>
            <a:off x="410845" y="213360"/>
            <a:ext cx="4572000" cy="368300"/>
          </a:xfrm>
          <a:prstGeom prst="rect">
            <a:avLst/>
          </a:prstGeom>
          <a:noFill/>
        </p:spPr>
        <p:txBody>
          <a:bodyPr wrap="square" rtlCol="0" anchor="t">
            <a:spAutoFit/>
          </a:bodyPr>
          <a:p>
            <a:pPr algn="just"/>
            <a:r>
              <a:rPr lang="en-GB" sz="1800" b="1" i="1">
                <a:solidFill>
                  <a:schemeClr val="accent1">
                    <a:lumMod val="75000"/>
                  </a:schemeClr>
                </a:solidFill>
                <a:sym typeface="+mn-ea"/>
              </a:rPr>
              <a:t>Buyer's/Audience's Persona</a:t>
            </a:r>
            <a:r>
              <a:rPr lang="en-US" altLang="en-GB" sz="1800" b="1" i="1">
                <a:solidFill>
                  <a:schemeClr val="accent1">
                    <a:lumMod val="75000"/>
                  </a:schemeClr>
                </a:solidFill>
                <a:sym typeface="+mn-ea"/>
              </a:rPr>
              <a:t> :</a:t>
            </a:r>
            <a:endParaRPr lang="en-US" altLang="en-GB" sz="1800" b="1" i="1">
              <a:solidFill>
                <a:schemeClr val="accent1">
                  <a:lumMod val="75000"/>
                </a:schemeClr>
              </a:solidFill>
              <a:sym typeface="+mn-ea"/>
            </a:endParaRPr>
          </a:p>
        </p:txBody>
      </p:sp>
      <p:sp>
        <p:nvSpPr>
          <p:cNvPr id="2" name="Rounded Rectangle 1"/>
          <p:cNvSpPr/>
          <p:nvPr/>
        </p:nvSpPr>
        <p:spPr>
          <a:xfrm>
            <a:off x="3573145" y="582295"/>
            <a:ext cx="5570855" cy="3714750"/>
          </a:xfrm>
          <a:prstGeom prst="roundRect">
            <a:avLst/>
          </a:prstGeom>
          <a:blipFill rotWithShape="1">
            <a:blip r:embed="rId1"/>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35000">
        <p159:morph option="byObject"/>
      </p:transition>
    </mc:Choice>
    <mc:Fallback>
      <p:transition spd="slow" advClick="0" advTm="3500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311785" y="1641475"/>
            <a:ext cx="8520430" cy="1351280"/>
          </a:xfrm>
        </p:spPr>
        <p:txBody>
          <a:bodyPr/>
          <a:p>
            <a:r>
              <a:rPr lang="en-US"/>
              <a:t> </a:t>
            </a:r>
            <a:endParaRPr lang="en-US"/>
          </a:p>
        </p:txBody>
      </p:sp>
      <p:sp>
        <p:nvSpPr>
          <p:cNvPr id="3" name="Text Box 2"/>
          <p:cNvSpPr txBox="1"/>
          <p:nvPr/>
        </p:nvSpPr>
        <p:spPr>
          <a:xfrm>
            <a:off x="311785" y="607695"/>
            <a:ext cx="2286000" cy="337185"/>
          </a:xfrm>
          <a:prstGeom prst="rect">
            <a:avLst/>
          </a:prstGeom>
          <a:noFill/>
        </p:spPr>
        <p:txBody>
          <a:bodyPr wrap="square" rtlCol="0">
            <a:spAutoFit/>
          </a:bodyPr>
          <a:p>
            <a:r>
              <a:rPr lang="en-US" sz="1600" i="1">
                <a:solidFill>
                  <a:schemeClr val="accent1">
                    <a:lumMod val="75000"/>
                  </a:schemeClr>
                </a:solidFill>
                <a:sym typeface="+mn-ea"/>
              </a:rPr>
              <a:t>Tata</a:t>
            </a:r>
            <a:r>
              <a:rPr lang="en-IN" altLang="en-US" sz="1600" i="1">
                <a:solidFill>
                  <a:schemeClr val="accent1">
                    <a:lumMod val="75000"/>
                  </a:schemeClr>
                </a:solidFill>
                <a:sym typeface="+mn-ea"/>
              </a:rPr>
              <a:t> Cars are SAFE</a:t>
            </a:r>
            <a:endParaRPr lang="en-IN" altLang="en-US" sz="1600" i="1">
              <a:solidFill>
                <a:schemeClr val="accent1">
                  <a:lumMod val="75000"/>
                </a:schemeClr>
              </a:solidFill>
              <a:sym typeface="+mn-ea"/>
            </a:endParaRPr>
          </a:p>
        </p:txBody>
      </p:sp>
      <p:pic>
        <p:nvPicPr>
          <p:cNvPr id="4" name="Picture 3" descr="Screenshot 2023-07-24 200102"/>
          <p:cNvPicPr>
            <a:picLocks noChangeAspect="1"/>
          </p:cNvPicPr>
          <p:nvPr/>
        </p:nvPicPr>
        <p:blipFill>
          <a:blip r:embed="rId1"/>
          <a:stretch>
            <a:fillRect/>
          </a:stretch>
        </p:blipFill>
        <p:spPr>
          <a:xfrm>
            <a:off x="2766695" y="188595"/>
            <a:ext cx="6065520" cy="3978910"/>
          </a:xfrm>
          <a:prstGeom prst="rect">
            <a:avLst/>
          </a:prstGeom>
        </p:spPr>
      </p:pic>
      <p:sp>
        <p:nvSpPr>
          <p:cNvPr id="5" name="Text Box 4"/>
          <p:cNvSpPr txBox="1"/>
          <p:nvPr/>
        </p:nvSpPr>
        <p:spPr>
          <a:xfrm>
            <a:off x="255905" y="1340485"/>
            <a:ext cx="2393950" cy="583565"/>
          </a:xfrm>
          <a:prstGeom prst="rect">
            <a:avLst/>
          </a:prstGeom>
          <a:noFill/>
        </p:spPr>
        <p:txBody>
          <a:bodyPr wrap="square" rtlCol="0" anchor="t">
            <a:spAutoFit/>
          </a:bodyPr>
          <a:p>
            <a:r>
              <a:rPr lang="en-US" sz="1600" i="1">
                <a:solidFill>
                  <a:schemeClr val="accent1">
                    <a:lumMod val="75000"/>
                  </a:schemeClr>
                </a:solidFill>
              </a:rPr>
              <a:t>Tata Cars are competitively priced</a:t>
            </a:r>
            <a:endParaRPr lang="en-US" sz="1600" i="1">
              <a:solidFill>
                <a:schemeClr val="accent1">
                  <a:lumMod val="75000"/>
                </a:schemeClr>
              </a:solidFill>
            </a:endParaRPr>
          </a:p>
        </p:txBody>
      </p:sp>
      <p:sp>
        <p:nvSpPr>
          <p:cNvPr id="6" name="Text Box 5"/>
          <p:cNvSpPr txBox="1"/>
          <p:nvPr/>
        </p:nvSpPr>
        <p:spPr>
          <a:xfrm>
            <a:off x="255905" y="2319655"/>
            <a:ext cx="4572000" cy="337185"/>
          </a:xfrm>
          <a:prstGeom prst="rect">
            <a:avLst/>
          </a:prstGeom>
          <a:noFill/>
        </p:spPr>
        <p:txBody>
          <a:bodyPr wrap="square" rtlCol="0" anchor="t">
            <a:spAutoFit/>
          </a:bodyPr>
          <a:p>
            <a:r>
              <a:rPr lang="en-US" sz="1600" i="1">
                <a:solidFill>
                  <a:schemeClr val="accent1">
                    <a:lumMod val="75000"/>
                  </a:schemeClr>
                </a:solidFill>
              </a:rPr>
              <a:t>Tata Cars are Muscular!</a:t>
            </a:r>
            <a:endParaRPr lang="en-US" sz="1600" i="1">
              <a:solidFill>
                <a:schemeClr val="accent1">
                  <a:lumMod val="75000"/>
                </a:schemeClr>
              </a:solidFill>
            </a:endParaRPr>
          </a:p>
        </p:txBody>
      </p:sp>
      <p:sp>
        <p:nvSpPr>
          <p:cNvPr id="7" name="Text Box 6"/>
          <p:cNvSpPr txBox="1"/>
          <p:nvPr/>
        </p:nvSpPr>
        <p:spPr>
          <a:xfrm>
            <a:off x="311785" y="3052445"/>
            <a:ext cx="2656840" cy="583565"/>
          </a:xfrm>
          <a:prstGeom prst="rect">
            <a:avLst/>
          </a:prstGeom>
          <a:noFill/>
        </p:spPr>
        <p:txBody>
          <a:bodyPr wrap="square" rtlCol="0" anchor="t">
            <a:spAutoFit/>
          </a:bodyPr>
          <a:p>
            <a:r>
              <a:rPr lang="en-US" sz="1600" i="1">
                <a:solidFill>
                  <a:schemeClr val="accent1">
                    <a:lumMod val="75000"/>
                  </a:schemeClr>
                </a:solidFill>
              </a:rPr>
              <a:t>TATA is a built upon a legacy</a:t>
            </a:r>
            <a:endParaRPr lang="en-US" sz="1600" i="1">
              <a:solidFill>
                <a:schemeClr val="accent1">
                  <a:lumMod val="75000"/>
                </a:schemeClr>
              </a:solidFil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35000">
        <p159:morph option="byObject"/>
      </p:transition>
    </mc:Choice>
    <mc:Fallback>
      <p:transition spd="slow" advClick="0" advTm="3500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Shape 90"/>
        <p:cNvGrpSpPr/>
        <p:nvPr/>
      </p:nvGrpSpPr>
      <p:grpSpPr>
        <a:xfrm>
          <a:off x="0" y="0"/>
          <a:ext cx="0" cy="0"/>
          <a:chOff x="0" y="0"/>
          <a:chExt cx="0" cy="0"/>
        </a:xfrm>
      </p:grpSpPr>
      <p:sp>
        <p:nvSpPr>
          <p:cNvPr id="91" name="Google Shape;91;p19"/>
          <p:cNvSpPr txBox="1"/>
          <p:nvPr/>
        </p:nvSpPr>
        <p:spPr>
          <a:xfrm>
            <a:off x="766950" y="54788"/>
            <a:ext cx="7610100" cy="535305"/>
          </a:xfrm>
          <a:prstGeom prst="rect">
            <a:avLst/>
          </a:prstGeom>
          <a:noFill/>
          <a:ln>
            <a:noFill/>
          </a:ln>
        </p:spPr>
        <p:txBody>
          <a:bodyPr spcFirstLastPara="1" wrap="square" lIns="91425" tIns="91425" rIns="91425" bIns="91425" anchor="t" anchorCtr="0">
            <a:spAutoFit/>
          </a:bodyPr>
          <a:lstStyle/>
          <a:p>
            <a:pPr marL="0" indent="0" algn="ctr">
              <a:lnSpc>
                <a:spcPct val="115000"/>
              </a:lnSpc>
              <a:buNone/>
            </a:pPr>
            <a:r>
              <a:rPr lang="en-GB" sz="2000" b="1" i="1">
                <a:solidFill>
                  <a:schemeClr val="bg1"/>
                </a:solidFill>
              </a:rPr>
              <a:t>Part 2: SEO &amp; Keyword Research</a:t>
            </a:r>
            <a:endParaRPr lang="en-GB" sz="2000" b="1" i="1">
              <a:solidFill>
                <a:schemeClr val="bg1"/>
              </a:solidFill>
            </a:endParaRPr>
          </a:p>
        </p:txBody>
      </p:sp>
      <p:sp>
        <p:nvSpPr>
          <p:cNvPr id="92" name="Google Shape;92;p19"/>
          <p:cNvSpPr txBox="1"/>
          <p:nvPr/>
        </p:nvSpPr>
        <p:spPr>
          <a:xfrm>
            <a:off x="248400" y="489873"/>
            <a:ext cx="7313700" cy="427355"/>
          </a:xfrm>
          <a:prstGeom prst="rect">
            <a:avLst/>
          </a:prstGeom>
          <a:noFill/>
          <a:ln>
            <a:noFill/>
          </a:ln>
        </p:spPr>
        <p:txBody>
          <a:bodyPr spcFirstLastPara="1" wrap="square" lIns="91425" tIns="91425" rIns="91425" bIns="91425" anchor="t" anchorCtr="0">
            <a:spAutoFit/>
          </a:bodyPr>
          <a:lstStyle/>
          <a:p>
            <a:pPr marL="139700" indent="0">
              <a:buSzPts val="1400"/>
              <a:buNone/>
            </a:pPr>
            <a:r>
              <a:rPr lang="en-GB" sz="1600" b="1" i="1">
                <a:solidFill>
                  <a:schemeClr val="accent1">
                    <a:lumMod val="75000"/>
                  </a:schemeClr>
                </a:solidFill>
              </a:rPr>
              <a:t>SEO Audit:</a:t>
            </a:r>
            <a:r>
              <a:rPr lang="en-GB"/>
              <a:t> </a:t>
            </a:r>
            <a:endParaRPr lang="en-GB"/>
          </a:p>
        </p:txBody>
      </p:sp>
      <p:pic>
        <p:nvPicPr>
          <p:cNvPr id="2" name="Picture 1" descr="Screenshot 2023-07-24 202103"/>
          <p:cNvPicPr>
            <a:picLocks noChangeAspect="1"/>
          </p:cNvPicPr>
          <p:nvPr/>
        </p:nvPicPr>
        <p:blipFill>
          <a:blip r:embed="rId2"/>
          <a:srcRect l="2043" t="8190"/>
          <a:stretch>
            <a:fillRect/>
          </a:stretch>
        </p:blipFill>
        <p:spPr>
          <a:xfrm>
            <a:off x="3146425" y="1423035"/>
            <a:ext cx="5997575" cy="3721100"/>
          </a:xfrm>
          <a:prstGeom prst="rect">
            <a:avLst/>
          </a:prstGeom>
        </p:spPr>
      </p:pic>
      <p:sp>
        <p:nvSpPr>
          <p:cNvPr id="4" name="Text Box 3"/>
          <p:cNvSpPr txBox="1"/>
          <p:nvPr/>
        </p:nvSpPr>
        <p:spPr>
          <a:xfrm>
            <a:off x="70485" y="916940"/>
            <a:ext cx="3023870" cy="1408430"/>
          </a:xfrm>
          <a:prstGeom prst="rect">
            <a:avLst/>
          </a:prstGeom>
          <a:noFill/>
        </p:spPr>
        <p:txBody>
          <a:bodyPr wrap="square" rtlCol="0" anchor="t">
            <a:noAutofit/>
          </a:bodyPr>
          <a:p>
            <a:r>
              <a:rPr lang="en-US" i="1">
                <a:solidFill>
                  <a:schemeClr val="tx1"/>
                </a:solidFill>
              </a:rPr>
              <a:t> </a:t>
            </a:r>
            <a:r>
              <a:rPr lang="en-IN" altLang="en-US" sz="1800" i="1">
                <a:solidFill>
                  <a:schemeClr val="tx1"/>
                </a:solidFill>
              </a:rPr>
              <a:t>A</a:t>
            </a:r>
            <a:r>
              <a:rPr lang="en-US" i="1">
                <a:solidFill>
                  <a:schemeClr val="bg1"/>
                </a:solidFill>
              </a:rPr>
              <a:t>n SEO audit is the process of evaluating how well your website is optimized for search engines. It identifies errors that can prevent your site from ranking well and opportunities that can help you rank better.</a:t>
            </a:r>
            <a:endParaRPr lang="en-US" i="1">
              <a:solidFill>
                <a:schemeClr val="bg1"/>
              </a:solidFil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35000">
        <p159:morph option="byObject"/>
      </p:transition>
    </mc:Choice>
    <mc:Fallback>
      <p:transition spd="slow" advClick="0" advTm="3500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1461135" y="2150745"/>
            <a:ext cx="1784985" cy="842010"/>
          </a:xfrm>
        </p:spPr>
        <p:txBody>
          <a:bodyPr/>
          <a:p>
            <a:endParaRPr lang="en-US"/>
          </a:p>
        </p:txBody>
      </p:sp>
      <p:pic>
        <p:nvPicPr>
          <p:cNvPr id="4" name="Picture 3" descr="Screenshot 2023-07-24 202151"/>
          <p:cNvPicPr>
            <a:picLocks noChangeAspect="1"/>
          </p:cNvPicPr>
          <p:nvPr/>
        </p:nvPicPr>
        <p:blipFill>
          <a:blip r:embed="rId1"/>
          <a:stretch>
            <a:fillRect/>
          </a:stretch>
        </p:blipFill>
        <p:spPr>
          <a:xfrm>
            <a:off x="0" y="0"/>
            <a:ext cx="9144635" cy="514350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35000">
        <p159:morph option="byObject"/>
      </p:transition>
    </mc:Choice>
    <mc:Fallback>
      <p:transition spd="slow" advClick="0" advTm="3500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Picture 2" descr="Screenshot 2023-07-24 202225"/>
          <p:cNvPicPr>
            <a:picLocks noChangeAspect="1"/>
          </p:cNvPicPr>
          <p:nvPr/>
        </p:nvPicPr>
        <p:blipFill>
          <a:blip r:embed="rId1"/>
          <a:stretch>
            <a:fillRect/>
          </a:stretch>
        </p:blipFill>
        <p:spPr>
          <a:xfrm>
            <a:off x="0" y="0"/>
            <a:ext cx="4930140" cy="5143500"/>
          </a:xfrm>
          <a:prstGeom prst="rect">
            <a:avLst/>
          </a:prstGeom>
        </p:spPr>
      </p:pic>
      <p:pic>
        <p:nvPicPr>
          <p:cNvPr id="4" name="Picture 3" descr="Screenshot 2023-07-24 202248"/>
          <p:cNvPicPr>
            <a:picLocks noChangeAspect="1"/>
          </p:cNvPicPr>
          <p:nvPr/>
        </p:nvPicPr>
        <p:blipFill>
          <a:blip r:embed="rId2"/>
          <a:stretch>
            <a:fillRect/>
          </a:stretch>
        </p:blipFill>
        <p:spPr>
          <a:xfrm>
            <a:off x="4930140" y="0"/>
            <a:ext cx="4213860" cy="514413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35000">
        <p159:morph option="byObject"/>
      </p:transition>
    </mc:Choice>
    <mc:Fallback>
      <p:transition spd="slow" advClick="0" advTm="3500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pic>
        <p:nvPicPr>
          <p:cNvPr id="3" name="Picture 2" descr="Screenshot 2023-07-24 204143"/>
          <p:cNvPicPr>
            <a:picLocks noChangeAspect="1"/>
          </p:cNvPicPr>
          <p:nvPr/>
        </p:nvPicPr>
        <p:blipFill>
          <a:blip r:embed="rId1"/>
          <a:stretch>
            <a:fillRect/>
          </a:stretch>
        </p:blipFill>
        <p:spPr>
          <a:xfrm>
            <a:off x="0" y="-635"/>
            <a:ext cx="9144635" cy="514350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35000">
        <p159:morph option="byObject"/>
      </p:transition>
    </mc:Choice>
    <mc:Fallback>
      <p:transition spd="slow" advClick="0" advTm="35000">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p:sp>
        <p:nvSpPr>
          <p:cNvPr id="2" name="Title 1"/>
          <p:cNvSpPr>
            <a:spLocks noGrp="1"/>
          </p:cNvSpPr>
          <p:nvPr>
            <p:ph type="title"/>
          </p:nvPr>
        </p:nvSpPr>
        <p:spPr>
          <a:xfrm>
            <a:off x="188510" y="52175"/>
            <a:ext cx="8520600" cy="841800"/>
          </a:xfrm>
        </p:spPr>
        <p:txBody>
          <a:bodyPr/>
          <a:p>
            <a:pPr marL="457200" indent="-457200" algn="just">
              <a:lnSpc>
                <a:spcPct val="150000"/>
              </a:lnSpc>
              <a:buFont typeface="Arial" panose="020B0604020202020204" pitchFamily="34" charset="0"/>
              <a:buChar char="•"/>
            </a:pPr>
            <a:r>
              <a:rPr lang="en-US" altLang="en-GB" sz="2400" b="1" i="1">
                <a:solidFill>
                  <a:schemeClr val="bg1"/>
                </a:solidFill>
                <a:sym typeface="+mn-ea"/>
              </a:rPr>
              <a:t>KEYWORD RESEARCH :</a:t>
            </a:r>
            <a:endParaRPr lang="en-US" altLang="en-GB" sz="2400" b="1" i="1">
              <a:solidFill>
                <a:schemeClr val="bg1"/>
              </a:solidFill>
              <a:sym typeface="+mn-ea"/>
            </a:endParaRPr>
          </a:p>
        </p:txBody>
      </p:sp>
      <p:sp>
        <p:nvSpPr>
          <p:cNvPr id="3" name="Text Box 2"/>
          <p:cNvSpPr txBox="1"/>
          <p:nvPr/>
        </p:nvSpPr>
        <p:spPr>
          <a:xfrm>
            <a:off x="188510" y="998220"/>
            <a:ext cx="4572000" cy="506730"/>
          </a:xfrm>
          <a:prstGeom prst="rect">
            <a:avLst/>
          </a:prstGeom>
          <a:noFill/>
        </p:spPr>
        <p:txBody>
          <a:bodyPr wrap="square" rtlCol="0" anchor="t" anchorCtr="0">
            <a:spAutoFit/>
          </a:bodyPr>
          <a:p>
            <a:pPr marL="285750" indent="-285750" algn="just">
              <a:lnSpc>
                <a:spcPct val="150000"/>
              </a:lnSpc>
              <a:buFont typeface="Arial" panose="020B0604020202020204" pitchFamily="34" charset="0"/>
              <a:buChar char="•"/>
            </a:pPr>
            <a:r>
              <a:rPr lang="en-US" sz="1800" i="1" cap="all">
                <a:latin typeface="Arial" panose="020B0604020202020204" pitchFamily="34" charset="0"/>
              </a:rPr>
              <a:t>share price of tata motors</a:t>
            </a:r>
            <a:endParaRPr lang="en-US" sz="1800" i="1" cap="all">
              <a:latin typeface="Arial" panose="020B0604020202020204" pitchFamily="34" charset="0"/>
            </a:endParaRPr>
          </a:p>
        </p:txBody>
      </p:sp>
      <p:sp>
        <p:nvSpPr>
          <p:cNvPr id="4" name="Text Box 3"/>
          <p:cNvSpPr txBox="1"/>
          <p:nvPr/>
        </p:nvSpPr>
        <p:spPr>
          <a:xfrm>
            <a:off x="188510" y="1390650"/>
            <a:ext cx="4572000" cy="530225"/>
          </a:xfrm>
          <a:prstGeom prst="rect">
            <a:avLst/>
          </a:prstGeom>
          <a:noFill/>
        </p:spPr>
        <p:txBody>
          <a:bodyPr wrap="square" rtlCol="0" anchor="t">
            <a:noAutofit/>
          </a:bodyPr>
          <a:p>
            <a:pPr marL="285750" indent="-285750" algn="just">
              <a:lnSpc>
                <a:spcPct val="150000"/>
              </a:lnSpc>
              <a:buFont typeface="Arial" panose="020B0604020202020204" pitchFamily="34" charset="0"/>
              <a:buChar char="•"/>
            </a:pPr>
            <a:r>
              <a:rPr lang="en-US" sz="1800" i="1" cap="all">
                <a:latin typeface="Arial" panose="020B0604020202020204" pitchFamily="34" charset="0"/>
              </a:rPr>
              <a:t>tata ev car</a:t>
            </a:r>
            <a:endParaRPr lang="en-US" sz="1800" i="1" cap="all">
              <a:latin typeface="Arial" panose="020B0604020202020204" pitchFamily="34" charset="0"/>
            </a:endParaRPr>
          </a:p>
        </p:txBody>
      </p:sp>
      <p:sp>
        <p:nvSpPr>
          <p:cNvPr id="5" name="Text Box 4"/>
          <p:cNvSpPr txBox="1"/>
          <p:nvPr/>
        </p:nvSpPr>
        <p:spPr>
          <a:xfrm>
            <a:off x="188510" y="1778000"/>
            <a:ext cx="4572000" cy="506730"/>
          </a:xfrm>
          <a:prstGeom prst="rect">
            <a:avLst/>
          </a:prstGeom>
          <a:noFill/>
        </p:spPr>
        <p:txBody>
          <a:bodyPr wrap="square" rtlCol="0" anchor="t">
            <a:spAutoFit/>
          </a:bodyPr>
          <a:p>
            <a:pPr marL="285750" indent="-285750" algn="just">
              <a:lnSpc>
                <a:spcPct val="150000"/>
              </a:lnSpc>
              <a:buFont typeface="Arial" panose="020B0604020202020204" pitchFamily="34" charset="0"/>
              <a:buChar char="•"/>
            </a:pPr>
            <a:r>
              <a:rPr lang="en-US" sz="1800" i="1" cap="all">
                <a:latin typeface="Arial" panose="020B0604020202020204" pitchFamily="34" charset="0"/>
              </a:rPr>
              <a:t>tata motors cars</a:t>
            </a:r>
            <a:endParaRPr lang="en-US" sz="1800" i="1" cap="all">
              <a:latin typeface="Arial" panose="020B0604020202020204" pitchFamily="34" charset="0"/>
            </a:endParaRPr>
          </a:p>
        </p:txBody>
      </p:sp>
      <p:sp>
        <p:nvSpPr>
          <p:cNvPr id="6" name="Text Box 5"/>
          <p:cNvSpPr txBox="1"/>
          <p:nvPr/>
        </p:nvSpPr>
        <p:spPr>
          <a:xfrm>
            <a:off x="188510" y="4384675"/>
            <a:ext cx="4572000" cy="506730"/>
          </a:xfrm>
          <a:prstGeom prst="rect">
            <a:avLst/>
          </a:prstGeom>
          <a:noFill/>
        </p:spPr>
        <p:txBody>
          <a:bodyPr wrap="square" rtlCol="0" anchor="t">
            <a:spAutoFit/>
          </a:bodyPr>
          <a:p>
            <a:pPr marL="285750" indent="-285750" algn="just">
              <a:lnSpc>
                <a:spcPct val="150000"/>
              </a:lnSpc>
              <a:buFont typeface="Arial" panose="020B0604020202020204" pitchFamily="34" charset="0"/>
              <a:buChar char="•"/>
            </a:pPr>
            <a:r>
              <a:rPr lang="en-US" sz="1800" i="1" cap="all">
                <a:solidFill>
                  <a:schemeClr val="tx1"/>
                </a:solidFill>
                <a:uFillTx/>
              </a:rPr>
              <a:t>tata </a:t>
            </a:r>
            <a:r>
              <a:rPr lang="en-US" sz="1800" i="1" cap="all">
                <a:solidFill>
                  <a:schemeClr val="tx1"/>
                </a:solidFill>
                <a:uFillTx/>
                <a:latin typeface="Arial" panose="020B0604020202020204" pitchFamily="34" charset="0"/>
              </a:rPr>
              <a:t>cars </a:t>
            </a:r>
            <a:r>
              <a:rPr lang="en-US" sz="1800" i="1" cap="all">
                <a:solidFill>
                  <a:schemeClr val="tx1"/>
                </a:solidFill>
                <a:uFillTx/>
              </a:rPr>
              <a:t>7 seater</a:t>
            </a:r>
            <a:endParaRPr lang="en-US" sz="1800" i="1" cap="all">
              <a:solidFill>
                <a:schemeClr val="tx1"/>
              </a:solidFill>
              <a:uFillTx/>
            </a:endParaRPr>
          </a:p>
        </p:txBody>
      </p:sp>
      <p:sp>
        <p:nvSpPr>
          <p:cNvPr id="7" name="Text Box 6"/>
          <p:cNvSpPr txBox="1"/>
          <p:nvPr/>
        </p:nvSpPr>
        <p:spPr>
          <a:xfrm>
            <a:off x="188510" y="3300730"/>
            <a:ext cx="4572000" cy="506730"/>
          </a:xfrm>
          <a:prstGeom prst="rect">
            <a:avLst/>
          </a:prstGeom>
          <a:noFill/>
        </p:spPr>
        <p:txBody>
          <a:bodyPr wrap="square" rtlCol="0" anchor="t">
            <a:spAutoFit/>
          </a:bodyPr>
          <a:p>
            <a:pPr marL="285750" indent="-285750" algn="just">
              <a:lnSpc>
                <a:spcPct val="150000"/>
              </a:lnSpc>
              <a:buFont typeface="Arial" panose="020B0604020202020204" pitchFamily="34" charset="0"/>
              <a:buChar char="•"/>
            </a:pPr>
            <a:r>
              <a:rPr lang="en-US" sz="1800" i="1" cap="all">
                <a:solidFill>
                  <a:srgbClr val="000000"/>
                </a:solidFill>
                <a:uFillTx/>
                <a:latin typeface="Arial" panose="020B0604020202020204" pitchFamily="34" charset="0"/>
              </a:rPr>
              <a:t>tata car price</a:t>
            </a:r>
            <a:endParaRPr lang="en-US" sz="1800" i="1" cap="all">
              <a:solidFill>
                <a:srgbClr val="000000"/>
              </a:solidFill>
              <a:uFillTx/>
              <a:latin typeface="Arial" panose="020B0604020202020204" pitchFamily="34" charset="0"/>
            </a:endParaRPr>
          </a:p>
        </p:txBody>
      </p:sp>
      <p:sp>
        <p:nvSpPr>
          <p:cNvPr id="8" name="Text Box 7"/>
          <p:cNvSpPr txBox="1"/>
          <p:nvPr/>
        </p:nvSpPr>
        <p:spPr>
          <a:xfrm>
            <a:off x="188510" y="2557780"/>
            <a:ext cx="4572000" cy="506730"/>
          </a:xfrm>
          <a:prstGeom prst="rect">
            <a:avLst/>
          </a:prstGeom>
          <a:noFill/>
        </p:spPr>
        <p:txBody>
          <a:bodyPr wrap="square" rtlCol="0" anchor="t">
            <a:spAutoFit/>
          </a:bodyPr>
          <a:p>
            <a:pPr marL="285750" indent="-285750" algn="just">
              <a:lnSpc>
                <a:spcPct val="150000"/>
              </a:lnSpc>
              <a:buFont typeface="Arial" panose="020B0604020202020204" pitchFamily="34" charset="0"/>
              <a:buChar char="•"/>
            </a:pPr>
            <a:r>
              <a:rPr lang="en-US" sz="1800" i="1" cap="all">
                <a:solidFill>
                  <a:srgbClr val="000000"/>
                </a:solidFill>
                <a:uFillTx/>
                <a:latin typeface="Arial" panose="020B0604020202020204" pitchFamily="34" charset="0"/>
              </a:rPr>
              <a:t>tata cars list</a:t>
            </a:r>
            <a:endParaRPr lang="en-US" sz="1800" i="1" cap="all">
              <a:solidFill>
                <a:srgbClr val="000000"/>
              </a:solidFill>
              <a:uFillTx/>
              <a:latin typeface="Arial" panose="020B0604020202020204" pitchFamily="34" charset="0"/>
            </a:endParaRPr>
          </a:p>
        </p:txBody>
      </p:sp>
      <p:sp>
        <p:nvSpPr>
          <p:cNvPr id="9" name="Text Box 8"/>
          <p:cNvSpPr txBox="1"/>
          <p:nvPr/>
        </p:nvSpPr>
        <p:spPr>
          <a:xfrm>
            <a:off x="188510" y="2945765"/>
            <a:ext cx="4572000" cy="506730"/>
          </a:xfrm>
          <a:prstGeom prst="rect">
            <a:avLst/>
          </a:prstGeom>
          <a:noFill/>
        </p:spPr>
        <p:txBody>
          <a:bodyPr wrap="square" rtlCol="0" anchor="t">
            <a:spAutoFit/>
          </a:bodyPr>
          <a:p>
            <a:pPr marL="285750" indent="-285750" algn="just">
              <a:lnSpc>
                <a:spcPct val="150000"/>
              </a:lnSpc>
              <a:buFont typeface="Arial" panose="020B0604020202020204" pitchFamily="34" charset="0"/>
              <a:buChar char="•"/>
            </a:pPr>
            <a:r>
              <a:rPr lang="en-US" sz="1800" i="1" cap="all">
                <a:solidFill>
                  <a:srgbClr val="000000"/>
                </a:solidFill>
                <a:uFillTx/>
                <a:latin typeface="Arial" panose="020B0604020202020204" pitchFamily="34" charset="0"/>
              </a:rPr>
              <a:t>tata upcoming cars</a:t>
            </a:r>
            <a:endParaRPr lang="en-US" sz="1800" i="1" cap="all">
              <a:solidFill>
                <a:srgbClr val="000000"/>
              </a:solidFill>
              <a:uFillTx/>
              <a:latin typeface="Arial" panose="020B0604020202020204" pitchFamily="34" charset="0"/>
            </a:endParaRPr>
          </a:p>
        </p:txBody>
      </p:sp>
      <p:sp>
        <p:nvSpPr>
          <p:cNvPr id="10" name="Text Box 9"/>
          <p:cNvSpPr txBox="1"/>
          <p:nvPr/>
        </p:nvSpPr>
        <p:spPr>
          <a:xfrm>
            <a:off x="188510" y="3653790"/>
            <a:ext cx="4572000" cy="506730"/>
          </a:xfrm>
          <a:prstGeom prst="rect">
            <a:avLst/>
          </a:prstGeom>
          <a:noFill/>
        </p:spPr>
        <p:txBody>
          <a:bodyPr wrap="square" rtlCol="0" anchor="t">
            <a:spAutoFit/>
          </a:bodyPr>
          <a:p>
            <a:pPr marL="285750" indent="-285750" algn="just">
              <a:lnSpc>
                <a:spcPct val="150000"/>
              </a:lnSpc>
              <a:buFont typeface="Arial" panose="020B0604020202020204" pitchFamily="34" charset="0"/>
              <a:buChar char="•"/>
            </a:pPr>
            <a:r>
              <a:rPr lang="en-US" sz="1800" i="1" cap="all">
                <a:solidFill>
                  <a:srgbClr val="000000"/>
                </a:solidFill>
                <a:uFillTx/>
                <a:latin typeface="Arial" panose="020B0604020202020204" pitchFamily="34" charset="0"/>
              </a:rPr>
              <a:t>tata upcoming cars</a:t>
            </a:r>
            <a:endParaRPr lang="en-US" sz="1800" i="1" cap="all">
              <a:solidFill>
                <a:srgbClr val="000000"/>
              </a:solidFill>
              <a:uFillTx/>
              <a:latin typeface="Arial" panose="020B0604020202020204" pitchFamily="34" charset="0"/>
            </a:endParaRPr>
          </a:p>
        </p:txBody>
      </p:sp>
      <p:sp>
        <p:nvSpPr>
          <p:cNvPr id="11" name="Text Box 10"/>
          <p:cNvSpPr txBox="1"/>
          <p:nvPr/>
        </p:nvSpPr>
        <p:spPr>
          <a:xfrm>
            <a:off x="188510" y="4043680"/>
            <a:ext cx="4572000" cy="506730"/>
          </a:xfrm>
          <a:prstGeom prst="rect">
            <a:avLst/>
          </a:prstGeom>
          <a:noFill/>
          <a:effectLst>
            <a:softEdge rad="38100"/>
          </a:effectLst>
        </p:spPr>
        <p:txBody>
          <a:bodyPr wrap="square" rtlCol="0" anchor="t">
            <a:spAutoFit/>
          </a:bodyPr>
          <a:p>
            <a:pPr marL="285750" indent="-285750" algn="just">
              <a:lnSpc>
                <a:spcPct val="150000"/>
              </a:lnSpc>
              <a:buFont typeface="Arial" panose="020B0604020202020204" pitchFamily="34" charset="0"/>
              <a:buChar char="•"/>
            </a:pPr>
            <a:r>
              <a:rPr lang="en-US" sz="1800" i="1" cap="all">
                <a:solidFill>
                  <a:srgbClr val="000000"/>
                </a:solidFill>
                <a:uFillTx/>
                <a:latin typeface="Arial" panose="020B0604020202020204" pitchFamily="34" charset="0"/>
              </a:rPr>
              <a:t>tata cars price list</a:t>
            </a:r>
            <a:endParaRPr lang="en-US" sz="1800" i="1" cap="all">
              <a:solidFill>
                <a:srgbClr val="000000"/>
              </a:solidFill>
              <a:uFillTx/>
              <a:latin typeface="Arial" panose="020B0604020202020204" pitchFamily="34" charset="0"/>
            </a:endParaRPr>
          </a:p>
        </p:txBody>
      </p:sp>
      <p:sp>
        <p:nvSpPr>
          <p:cNvPr id="12" name="Text Box 11"/>
          <p:cNvSpPr txBox="1"/>
          <p:nvPr/>
        </p:nvSpPr>
        <p:spPr>
          <a:xfrm>
            <a:off x="188510" y="2136775"/>
            <a:ext cx="4572000" cy="506730"/>
          </a:xfrm>
          <a:prstGeom prst="rect">
            <a:avLst/>
          </a:prstGeom>
          <a:noFill/>
        </p:spPr>
        <p:txBody>
          <a:bodyPr wrap="square" rtlCol="0" anchor="t">
            <a:spAutoFit/>
          </a:bodyPr>
          <a:p>
            <a:pPr marL="285750" indent="-285750" algn="just">
              <a:lnSpc>
                <a:spcPct val="150000"/>
              </a:lnSpc>
              <a:buFont typeface="Arial" panose="020B0604020202020204" pitchFamily="34" charset="0"/>
              <a:buChar char="•"/>
            </a:pPr>
            <a:r>
              <a:rPr lang="en-US" sz="1800" i="1" cap="all">
                <a:solidFill>
                  <a:schemeClr val="tx1"/>
                </a:solidFill>
                <a:latin typeface="Arial" panose="020B0604020202020204" pitchFamily="34" charset="0"/>
              </a:rPr>
              <a:t>tata all cars</a:t>
            </a:r>
            <a:endParaRPr lang="en-US" sz="1800" i="1" cap="all">
              <a:solidFill>
                <a:schemeClr val="tx1"/>
              </a:solidFill>
              <a:latin typeface="Arial" panose="020B0604020202020204" pitchFamily="34"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35000">
        <p159:morph option="byObject"/>
      </p:transition>
    </mc:Choice>
    <mc:Fallback>
      <p:transition spd="slow" advClick="0" advTm="3500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p:sp>
        <p:nvSpPr>
          <p:cNvPr id="2" name="Text Box 1"/>
          <p:cNvSpPr txBox="1"/>
          <p:nvPr/>
        </p:nvSpPr>
        <p:spPr>
          <a:xfrm>
            <a:off x="119380" y="80645"/>
            <a:ext cx="2334260" cy="368300"/>
          </a:xfrm>
          <a:prstGeom prst="rect">
            <a:avLst/>
          </a:prstGeom>
          <a:noFill/>
        </p:spPr>
        <p:txBody>
          <a:bodyPr wrap="square" rtlCol="0">
            <a:spAutoFit/>
          </a:bodyPr>
          <a:p>
            <a:pPr algn="ctr"/>
            <a:r>
              <a:rPr lang="en-IN" altLang="en-US" sz="1800" i="1">
                <a:solidFill>
                  <a:schemeClr val="tx1"/>
                </a:solidFill>
                <a:effectLst>
                  <a:outerShdw blurRad="38100" dist="19050" dir="2700000" algn="tl" rotWithShape="0">
                    <a:schemeClr val="dk1">
                      <a:alpha val="40000"/>
                    </a:schemeClr>
                  </a:outerShdw>
                </a:effectLst>
              </a:rPr>
              <a:t>Marketing Strategy :</a:t>
            </a:r>
            <a:endParaRPr lang="en-IN" altLang="en-US" sz="1800" i="1">
              <a:solidFill>
                <a:schemeClr val="tx1"/>
              </a:solidFill>
              <a:effectLst>
                <a:outerShdw blurRad="38100" dist="19050" dir="2700000" algn="tl" rotWithShape="0">
                  <a:schemeClr val="dk1">
                    <a:alpha val="40000"/>
                  </a:schemeClr>
                </a:outerShdw>
              </a:effectLst>
            </a:endParaRPr>
          </a:p>
        </p:txBody>
      </p:sp>
      <p:sp>
        <p:nvSpPr>
          <p:cNvPr id="5" name="Text Box 4"/>
          <p:cNvSpPr txBox="1"/>
          <p:nvPr/>
        </p:nvSpPr>
        <p:spPr>
          <a:xfrm>
            <a:off x="54610" y="441325"/>
            <a:ext cx="9090025" cy="3557270"/>
          </a:xfrm>
          <a:prstGeom prst="rect">
            <a:avLst/>
          </a:prstGeom>
          <a:noFill/>
        </p:spPr>
        <p:txBody>
          <a:bodyPr wrap="square" rtlCol="0" anchor="t">
            <a:noAutofit/>
          </a:bodyPr>
          <a:p>
            <a:r>
              <a:rPr lang="en-US" sz="1600" b="1" i="1">
                <a:solidFill>
                  <a:schemeClr val="bg1"/>
                </a:solidFill>
                <a:sym typeface="+mn-ea"/>
              </a:rPr>
              <a:t>Digital marketing:</a:t>
            </a:r>
            <a:r>
              <a:rPr lang="en-US" sz="1600" i="1">
                <a:solidFill>
                  <a:schemeClr val="bg1"/>
                </a:solidFill>
                <a:sym typeface="+mn-ea"/>
              </a:rPr>
              <a:t> </a:t>
            </a:r>
            <a:r>
              <a:rPr lang="en-IN" altLang="en-US" sz="1600" i="1">
                <a:solidFill>
                  <a:schemeClr val="bg1"/>
                </a:solidFill>
                <a:sym typeface="+mn-ea"/>
              </a:rPr>
              <a:t>  </a:t>
            </a:r>
            <a:r>
              <a:rPr lang="en-US" sz="1600" i="1">
                <a:solidFill>
                  <a:schemeClr val="bg1"/>
                </a:solidFill>
                <a:sym typeface="+mn-ea"/>
              </a:rPr>
              <a:t>Tata Motors uses digital marketing channels to reach its targe</a:t>
            </a:r>
            <a:r>
              <a:rPr lang="en-IN" altLang="en-US" sz="1600" i="1">
                <a:solidFill>
                  <a:schemeClr val="bg1"/>
                </a:solidFill>
                <a:sym typeface="+mn-ea"/>
              </a:rPr>
              <a:t>t </a:t>
            </a:r>
            <a:r>
              <a:rPr lang="en-US" sz="1600" i="1">
                <a:solidFill>
                  <a:schemeClr val="bg1"/>
                </a:solidFill>
                <a:sym typeface="+mn-ea"/>
              </a:rPr>
              <a:t>audience. The company uses social media, search engine marketing, and email marketing to promote its products and services.</a:t>
            </a:r>
            <a:endParaRPr lang="en-US" sz="1600" i="1">
              <a:solidFill>
                <a:schemeClr val="bg1"/>
              </a:solidFill>
            </a:endParaRPr>
          </a:p>
          <a:p>
            <a:endParaRPr lang="en-US" sz="1600" i="1">
              <a:solidFill>
                <a:schemeClr val="bg1"/>
              </a:solidFill>
            </a:endParaRPr>
          </a:p>
          <a:p>
            <a:endParaRPr lang="en-US" i="1">
              <a:solidFill>
                <a:schemeClr val="bg1"/>
              </a:solidFill>
            </a:endParaRPr>
          </a:p>
          <a:p>
            <a:endParaRPr lang="en-US" i="1">
              <a:solidFill>
                <a:schemeClr val="bg1"/>
              </a:solidFill>
            </a:endParaRPr>
          </a:p>
          <a:p>
            <a:endParaRPr lang="en-US" i="1">
              <a:solidFill>
                <a:schemeClr val="bg1"/>
              </a:solidFill>
            </a:endParaRPr>
          </a:p>
        </p:txBody>
      </p:sp>
      <p:sp>
        <p:nvSpPr>
          <p:cNvPr id="3" name="Text Box 2"/>
          <p:cNvSpPr txBox="1"/>
          <p:nvPr/>
        </p:nvSpPr>
        <p:spPr>
          <a:xfrm>
            <a:off x="55245" y="1333500"/>
            <a:ext cx="8768715" cy="768350"/>
          </a:xfrm>
          <a:prstGeom prst="rect">
            <a:avLst/>
          </a:prstGeom>
          <a:noFill/>
        </p:spPr>
        <p:txBody>
          <a:bodyPr wrap="square" rtlCol="0" anchor="t">
            <a:spAutoFit/>
          </a:bodyPr>
          <a:p>
            <a:r>
              <a:rPr lang="en-US" sz="1600" b="1" i="1">
                <a:solidFill>
                  <a:schemeClr val="bg1"/>
                </a:solidFill>
              </a:rPr>
              <a:t>Content marketing</a:t>
            </a:r>
            <a:r>
              <a:rPr lang="en-US" b="1" i="1">
                <a:solidFill>
                  <a:schemeClr val="bg1"/>
                </a:solidFill>
              </a:rPr>
              <a:t>:</a:t>
            </a:r>
            <a:r>
              <a:rPr lang="en-US" i="1">
                <a:solidFill>
                  <a:schemeClr val="bg1"/>
                </a:solidFill>
              </a:rPr>
              <a:t> Tata Motors creates engaging and informative content related to its products, such as videos, blog posts, and infographics. This content is published on the company's website and social media channels, and it helps to build brand awareness and establish the company's authority in the industry.</a:t>
            </a:r>
            <a:endParaRPr lang="en-US" i="1">
              <a:solidFill>
                <a:schemeClr val="bg1"/>
              </a:solidFill>
            </a:endParaRPr>
          </a:p>
        </p:txBody>
      </p:sp>
      <p:sp>
        <p:nvSpPr>
          <p:cNvPr id="4" name="Text Box 3"/>
          <p:cNvSpPr txBox="1"/>
          <p:nvPr/>
        </p:nvSpPr>
        <p:spPr>
          <a:xfrm>
            <a:off x="287655" y="2191385"/>
            <a:ext cx="8262620" cy="1168400"/>
          </a:xfrm>
          <a:prstGeom prst="rect">
            <a:avLst/>
          </a:prstGeom>
          <a:noFill/>
        </p:spPr>
        <p:txBody>
          <a:bodyPr wrap="square" rtlCol="0" anchor="t">
            <a:spAutoFit/>
          </a:bodyPr>
          <a:p>
            <a:r>
              <a:rPr lang="en-IN" altLang="en-US" i="1">
                <a:solidFill>
                  <a:schemeClr val="bg1"/>
                </a:solidFill>
              </a:rPr>
              <a:t>          </a:t>
            </a:r>
            <a:r>
              <a:rPr lang="en-US" i="1">
                <a:solidFill>
                  <a:schemeClr val="bg1"/>
                </a:solidFill>
              </a:rPr>
              <a:t>Increase brand awareness</a:t>
            </a:r>
            <a:r>
              <a:rPr lang="en-IN" altLang="en-US" i="1">
                <a:solidFill>
                  <a:schemeClr val="bg1"/>
                </a:solidFill>
              </a:rPr>
              <a:t> ,</a:t>
            </a:r>
            <a:r>
              <a:rPr lang="en-US" i="1">
                <a:solidFill>
                  <a:schemeClr val="bg1"/>
                </a:solidFill>
                <a:sym typeface="+mn-ea"/>
              </a:rPr>
              <a:t>Generate leads</a:t>
            </a:r>
            <a:r>
              <a:rPr lang="en-IN" altLang="en-US" i="1">
                <a:solidFill>
                  <a:schemeClr val="bg1"/>
                </a:solidFill>
                <a:sym typeface="+mn-ea"/>
              </a:rPr>
              <a:t> , </a:t>
            </a:r>
            <a:r>
              <a:rPr lang="en-US" i="1">
                <a:solidFill>
                  <a:schemeClr val="bg1"/>
                </a:solidFill>
                <a:sym typeface="+mn-ea"/>
              </a:rPr>
              <a:t>Drive sales</a:t>
            </a:r>
            <a:r>
              <a:rPr lang="en-IN" altLang="en-US" i="1">
                <a:solidFill>
                  <a:schemeClr val="bg1"/>
                </a:solidFill>
                <a:sym typeface="+mn-ea"/>
              </a:rPr>
              <a:t> , </a:t>
            </a:r>
            <a:r>
              <a:rPr lang="en-US" i="1">
                <a:solidFill>
                  <a:schemeClr val="bg1"/>
                </a:solidFill>
                <a:sym typeface="+mn-ea"/>
              </a:rPr>
              <a:t>Build customer loyalty</a:t>
            </a:r>
            <a:endParaRPr lang="en-US" i="1">
              <a:solidFill>
                <a:schemeClr val="bg1"/>
              </a:solidFill>
            </a:endParaRPr>
          </a:p>
          <a:p>
            <a:endParaRPr lang="en-US" i="1">
              <a:solidFill>
                <a:schemeClr val="bg1"/>
              </a:solidFill>
            </a:endParaRPr>
          </a:p>
          <a:p>
            <a:endParaRPr lang="en-US" i="1">
              <a:solidFill>
                <a:schemeClr val="bg1"/>
              </a:solidFill>
            </a:endParaRPr>
          </a:p>
          <a:p>
            <a:endParaRPr lang="en-US" i="1">
              <a:solidFill>
                <a:schemeClr val="bg1"/>
              </a:solidFill>
            </a:endParaRPr>
          </a:p>
          <a:p>
            <a:endParaRPr lang="en-US" i="1">
              <a:solidFill>
                <a:schemeClr val="bg1"/>
              </a:solidFill>
            </a:endParaRPr>
          </a:p>
        </p:txBody>
      </p:sp>
      <p:sp>
        <p:nvSpPr>
          <p:cNvPr id="6" name="Text Box 5"/>
          <p:cNvSpPr txBox="1"/>
          <p:nvPr/>
        </p:nvSpPr>
        <p:spPr>
          <a:xfrm>
            <a:off x="119380" y="2667000"/>
            <a:ext cx="3569970" cy="368300"/>
          </a:xfrm>
          <a:prstGeom prst="rect">
            <a:avLst/>
          </a:prstGeom>
          <a:noFill/>
        </p:spPr>
        <p:txBody>
          <a:bodyPr wrap="square" rtlCol="0">
            <a:spAutoFit/>
          </a:bodyPr>
          <a:p>
            <a:r>
              <a:rPr lang="en-IN" altLang="en-US" sz="1800" i="1">
                <a:solidFill>
                  <a:schemeClr val="tx1"/>
                </a:solidFill>
                <a:effectLst>
                  <a:outerShdw blurRad="38100" dist="19050" dir="2700000" algn="tl" rotWithShape="0">
                    <a:schemeClr val="dk1">
                      <a:alpha val="40000"/>
                    </a:schemeClr>
                  </a:outerShdw>
                </a:effectLst>
              </a:rPr>
              <a:t>Content Idea : </a:t>
            </a:r>
            <a:endParaRPr lang="en-IN" altLang="en-US" sz="1800" i="1">
              <a:solidFill>
                <a:schemeClr val="tx1"/>
              </a:solidFill>
              <a:effectLst>
                <a:outerShdw blurRad="38100" dist="19050" dir="2700000" algn="tl" rotWithShape="0">
                  <a:schemeClr val="dk1">
                    <a:alpha val="40000"/>
                  </a:schemeClr>
                </a:outerShdw>
              </a:effectLst>
            </a:endParaRPr>
          </a:p>
        </p:txBody>
      </p:sp>
      <p:sp>
        <p:nvSpPr>
          <p:cNvPr id="7" name="Text Box 6"/>
          <p:cNvSpPr txBox="1"/>
          <p:nvPr/>
        </p:nvSpPr>
        <p:spPr>
          <a:xfrm>
            <a:off x="119380" y="3025140"/>
            <a:ext cx="8785225" cy="1432560"/>
          </a:xfrm>
          <a:prstGeom prst="rect">
            <a:avLst/>
          </a:prstGeom>
          <a:noFill/>
        </p:spPr>
        <p:txBody>
          <a:bodyPr wrap="square" rtlCol="0" anchor="t">
            <a:noAutofit/>
          </a:bodyPr>
          <a:p>
            <a:pPr marL="285750" indent="-285750">
              <a:buFont typeface="Arial" panose="020B0604020202020204" pitchFamily="34" charset="0"/>
              <a:buChar char="•"/>
            </a:pPr>
            <a:r>
              <a:rPr lang="en-US" i="1">
                <a:solidFill>
                  <a:schemeClr val="bg1"/>
                </a:solidFill>
              </a:rPr>
              <a:t>The company's website has a blog section where it publishes articles about its products, industry trends, and customer stories.</a:t>
            </a:r>
            <a:endParaRPr lang="en-US" i="1">
              <a:solidFill>
                <a:schemeClr val="bg1"/>
              </a:solidFill>
            </a:endParaRPr>
          </a:p>
          <a:p>
            <a:pPr marL="285750" indent="-285750">
              <a:buFont typeface="Arial" panose="020B0604020202020204" pitchFamily="34" charset="0"/>
              <a:buChar char="•"/>
            </a:pPr>
            <a:endParaRPr lang="en-US" i="1">
              <a:solidFill>
                <a:schemeClr val="bg1"/>
              </a:solidFill>
            </a:endParaRPr>
          </a:p>
          <a:p>
            <a:pPr marL="285750" indent="-285750">
              <a:buFont typeface="Arial" panose="020B0604020202020204" pitchFamily="34" charset="0"/>
              <a:buChar char="•"/>
            </a:pPr>
            <a:r>
              <a:rPr lang="en-US" i="1">
                <a:solidFill>
                  <a:schemeClr val="bg1"/>
                </a:solidFill>
              </a:rPr>
              <a:t>Tata Motors' social media channels feature a mix of videos, images, and text content that is designed to entertain, inform, and engage its followers.</a:t>
            </a:r>
            <a:endParaRPr lang="en-US" i="1">
              <a:solidFill>
                <a:schemeClr val="bg1"/>
              </a:solidFill>
            </a:endParaRPr>
          </a:p>
          <a:p>
            <a:pPr marL="285750" indent="-285750">
              <a:buFont typeface="Arial" panose="020B0604020202020204" pitchFamily="34" charset="0"/>
              <a:buChar char="•"/>
            </a:pPr>
            <a:endParaRPr lang="en-US" i="1">
              <a:solidFill>
                <a:schemeClr val="bg1"/>
              </a:solidFill>
            </a:endParaRPr>
          </a:p>
          <a:p>
            <a:pPr marL="285750" indent="-285750">
              <a:buFont typeface="Arial" panose="020B0604020202020204" pitchFamily="34" charset="0"/>
              <a:buChar char="•"/>
            </a:pPr>
            <a:r>
              <a:rPr lang="en-US" i="1">
                <a:solidFill>
                  <a:schemeClr val="bg1"/>
                </a:solidFill>
              </a:rPr>
              <a:t>The company also produces a variety of video content, such as product overviews, how-to videos, and customer testimonials.</a:t>
            </a:r>
            <a:endParaRPr lang="en-US" i="1">
              <a:solidFill>
                <a:schemeClr val="bg1"/>
              </a:solidFil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35000">
        <p159:morph option="byObject"/>
      </p:transition>
    </mc:Choice>
    <mc:Fallback>
      <p:transition spd="slow" advClick="0" advTm="35000">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1"/>
          <a:stretch>
            <a:fillRect b="-8000"/>
          </a:stretch>
        </a:blipFill>
        <a:effectLst/>
      </p:bgPr>
    </p:bg>
    <p:spTree>
      <p:nvGrpSpPr>
        <p:cNvPr id="1" name=""/>
        <p:cNvGrpSpPr/>
        <p:nvPr/>
      </p:nvGrpSpPr>
      <p:grpSpPr/>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35000">
        <p159:morph option="byObject"/>
      </p:transition>
    </mc:Choice>
    <mc:Fallback>
      <p:transition spd="slow" advClick="0" advTm="3500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p:pic>
        <p:nvPicPr>
          <p:cNvPr id="101" name="Picture 100"/>
          <p:cNvPicPr/>
          <p:nvPr/>
        </p:nvPicPr>
        <p:blipFill>
          <a:blip r:embed="rId1"/>
          <a:stretch>
            <a:fillRect/>
          </a:stretch>
        </p:blipFill>
        <p:spPr>
          <a:xfrm>
            <a:off x="0" y="635"/>
            <a:ext cx="9144000" cy="5143500"/>
          </a:xfrm>
          <a:prstGeom prst="rect">
            <a:avLst/>
          </a:prstGeom>
          <a:noFill/>
          <a:ln w="9525">
            <a:noFill/>
          </a:ln>
        </p:spPr>
      </p:pic>
      <p:sp>
        <p:nvSpPr>
          <p:cNvPr id="3" name="Text Box 2"/>
          <p:cNvSpPr txBox="1"/>
          <p:nvPr/>
        </p:nvSpPr>
        <p:spPr>
          <a:xfrm>
            <a:off x="0" y="3366135"/>
            <a:ext cx="9083040" cy="1404620"/>
          </a:xfrm>
          <a:prstGeom prst="rect">
            <a:avLst/>
          </a:prstGeom>
          <a:noFill/>
        </p:spPr>
        <p:txBody>
          <a:bodyPr wrap="square" rtlCol="0" anchor="t">
            <a:noAutofit/>
          </a:bodyPr>
          <a:p>
            <a:pPr marL="0" indent="0" algn="ctr">
              <a:lnSpc>
                <a:spcPct val="115000"/>
              </a:lnSpc>
              <a:buNone/>
            </a:pPr>
            <a:r>
              <a:rPr lang="en-GB" sz="3200" b="1" i="1">
                <a:solidFill>
                  <a:schemeClr val="bg1"/>
                </a:solidFill>
                <a:effectLst>
                  <a:outerShdw blurRad="38100" dist="25400" dir="5400000" algn="ctr" rotWithShape="0">
                    <a:srgbClr val="6E747A">
                      <a:alpha val="43000"/>
                    </a:srgbClr>
                  </a:outerShdw>
                </a:effectLst>
                <a:sym typeface="+mn-ea"/>
              </a:rPr>
              <a:t>Comprehensive </a:t>
            </a:r>
            <a:r>
              <a:rPr lang="en-GB" sz="4000" b="1" i="1">
                <a:solidFill>
                  <a:schemeClr val="bg1"/>
                </a:solidFill>
                <a:effectLst>
                  <a:outerShdw blurRad="38100" dist="25400" dir="5400000" algn="ctr" rotWithShape="0">
                    <a:srgbClr val="6E747A">
                      <a:alpha val="43000"/>
                    </a:srgbClr>
                  </a:outerShdw>
                </a:effectLst>
                <a:sym typeface="+mn-ea"/>
              </a:rPr>
              <a:t>Digital Marketing </a:t>
            </a:r>
            <a:r>
              <a:rPr lang="en-GB" sz="3200" b="1" i="1">
                <a:solidFill>
                  <a:schemeClr val="bg1"/>
                </a:solidFill>
                <a:effectLst>
                  <a:outerShdw blurRad="38100" dist="25400" dir="5400000" algn="ctr" rotWithShape="0">
                    <a:srgbClr val="6E747A">
                      <a:alpha val="43000"/>
                    </a:srgbClr>
                  </a:outerShdw>
                </a:effectLst>
                <a:sym typeface="+mn-ea"/>
              </a:rPr>
              <a:t>Project Work</a:t>
            </a:r>
            <a:endParaRPr lang="en-GB" sz="3200" b="1" i="1">
              <a:solidFill>
                <a:schemeClr val="bg1"/>
              </a:solidFill>
              <a:effectLst>
                <a:outerShdw blurRad="38100" dist="25400" dir="5400000" algn="ctr" rotWithShape="0">
                  <a:srgbClr val="6E747A">
                    <a:alpha val="43000"/>
                  </a:srgbClr>
                </a:outerShdw>
              </a:effectLst>
              <a:sym typeface="+mn-ea"/>
            </a:endParaRPr>
          </a:p>
        </p:txBody>
      </p:sp>
      <p:sp>
        <p:nvSpPr>
          <p:cNvPr id="2" name="Text Box 1"/>
          <p:cNvSpPr txBox="1"/>
          <p:nvPr/>
        </p:nvSpPr>
        <p:spPr>
          <a:xfrm>
            <a:off x="5588000" y="4464050"/>
            <a:ext cx="3849370" cy="398780"/>
          </a:xfrm>
          <a:prstGeom prst="rect">
            <a:avLst/>
          </a:prstGeom>
          <a:noFill/>
        </p:spPr>
        <p:txBody>
          <a:bodyPr wrap="square" rtlCol="0">
            <a:spAutoFit/>
          </a:bodyPr>
          <a:p>
            <a:r>
              <a:rPr lang="en-IN" altLang="en-US" i="1" cap="all">
                <a:solidFill>
                  <a:schemeClr val="bg1"/>
                </a:solidFill>
                <a:effectLst>
                  <a:outerShdw blurRad="38100" dist="25400" dir="5400000" algn="ctr" rotWithShape="0">
                    <a:srgbClr val="6E747A">
                      <a:alpha val="43000"/>
                    </a:srgbClr>
                  </a:outerShdw>
                </a:effectLst>
                <a:uFillTx/>
                <a:latin typeface="Arial" panose="020B0604020202020204" pitchFamily="34" charset="0"/>
              </a:rPr>
              <a:t>- </a:t>
            </a:r>
            <a:r>
              <a:rPr lang="en-IN" altLang="en-US" sz="2000" i="1" cap="all">
                <a:solidFill>
                  <a:schemeClr val="bg1"/>
                </a:solidFill>
                <a:effectLst>
                  <a:outerShdw blurRad="38100" dist="25400" dir="5400000" algn="ctr" rotWithShape="0">
                    <a:srgbClr val="6E747A">
                      <a:alpha val="43000"/>
                    </a:srgbClr>
                  </a:outerShdw>
                </a:effectLst>
                <a:uFillTx/>
                <a:latin typeface="Arial" panose="020B0604020202020204" pitchFamily="34" charset="0"/>
              </a:rPr>
              <a:t>by Satya Siva Shankar</a:t>
            </a:r>
            <a:endParaRPr lang="en-IN" altLang="en-US" sz="2000" i="1" cap="all">
              <a:solidFill>
                <a:schemeClr val="bg1"/>
              </a:solidFill>
              <a:effectLst>
                <a:outerShdw blurRad="38100" dist="25400" dir="5400000" algn="ctr" rotWithShape="0">
                  <a:srgbClr val="6E747A">
                    <a:alpha val="43000"/>
                  </a:srgbClr>
                </a:outerShdw>
              </a:effectLst>
              <a:uFillTx/>
              <a:latin typeface="Arial" panose="020B0604020202020204" pitchFamily="34"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35000">
        <p159:morph option="byObject"/>
      </p:transition>
    </mc:Choice>
    <mc:Fallback>
      <p:transition spd="slow" advClick="0" advTm="3500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Shape 108"/>
        <p:cNvGrpSpPr/>
        <p:nvPr/>
      </p:nvGrpSpPr>
      <p:grpSpPr>
        <a:xfrm>
          <a:off x="0" y="0"/>
          <a:ext cx="0" cy="0"/>
          <a:chOff x="0" y="0"/>
          <a:chExt cx="0" cy="0"/>
        </a:xfrm>
      </p:grpSpPr>
      <p:sp>
        <p:nvSpPr>
          <p:cNvPr id="109" name="Google Shape;109;p22"/>
          <p:cNvSpPr txBox="1"/>
          <p:nvPr/>
        </p:nvSpPr>
        <p:spPr>
          <a:xfrm>
            <a:off x="181350" y="323700"/>
            <a:ext cx="8781300" cy="648000"/>
          </a:xfrm>
          <a:prstGeom prst="rect">
            <a:avLst/>
          </a:prstGeom>
          <a:noFill/>
          <a:ln>
            <a:noFill/>
          </a:ln>
        </p:spPr>
        <p:txBody>
          <a:bodyPr spcFirstLastPara="1" wrap="square" lIns="91425" tIns="91425" rIns="91425" bIns="91425" anchor="t" anchorCtr="0">
            <a:spAutoFit/>
          </a:bodyPr>
          <a:lstStyle/>
          <a:p>
            <a:pPr marL="0" indent="0" algn="ctr">
              <a:lnSpc>
                <a:spcPct val="115000"/>
              </a:lnSpc>
              <a:buNone/>
            </a:pPr>
            <a:r>
              <a:rPr lang="en-GB" b="1" i="1">
                <a:solidFill>
                  <a:srgbClr val="434343"/>
                </a:solidFill>
              </a:rPr>
              <a:t>Part 4: Content Creation and Curation (Post creations, Designs/Video Editing, Ad Campaigns over Social Media and Email Ideation and Creation) </a:t>
            </a:r>
            <a:endParaRPr lang="en-GB" b="1" i="1">
              <a:solidFill>
                <a:srgbClr val="434343"/>
              </a:solidFill>
            </a:endParaRPr>
          </a:p>
        </p:txBody>
      </p:sp>
      <p:sp>
        <p:nvSpPr>
          <p:cNvPr id="110" name="Google Shape;110;p22"/>
          <p:cNvSpPr txBox="1"/>
          <p:nvPr/>
        </p:nvSpPr>
        <p:spPr>
          <a:xfrm>
            <a:off x="478200" y="1392050"/>
            <a:ext cx="8187600" cy="1689735"/>
          </a:xfrm>
          <a:prstGeom prst="rect">
            <a:avLst/>
          </a:prstGeom>
          <a:noFill/>
          <a:ln>
            <a:noFill/>
          </a:ln>
        </p:spPr>
        <p:txBody>
          <a:bodyPr spcFirstLastPara="1" wrap="square" lIns="91425" tIns="91425" rIns="91425" bIns="91425" anchor="t" anchorCtr="0">
            <a:spAutoFit/>
          </a:bodyPr>
          <a:lstStyle/>
          <a:p>
            <a:pPr marL="0" indent="0">
              <a:buNone/>
            </a:pPr>
          </a:p>
          <a:p>
            <a:pPr marL="0" indent="0">
              <a:buNone/>
            </a:pPr>
            <a:r>
              <a:rPr lang="en-GB" i="1"/>
              <a:t>Format 1</a:t>
            </a:r>
            <a:r>
              <a:rPr lang="en-US" altLang="en-GB" i="1"/>
              <a:t> : Blog Article </a:t>
            </a:r>
            <a:endParaRPr lang="en-GB" i="1"/>
          </a:p>
          <a:p>
            <a:pPr marL="0" indent="0">
              <a:buNone/>
            </a:pPr>
            <a:endParaRPr i="1"/>
          </a:p>
          <a:p>
            <a:pPr marL="0" indent="0">
              <a:buNone/>
            </a:pPr>
            <a:r>
              <a:rPr lang="en-GB" i="1">
                <a:solidFill>
                  <a:schemeClr val="dk1"/>
                </a:solidFill>
              </a:rPr>
              <a:t>Format</a:t>
            </a:r>
            <a:r>
              <a:rPr lang="en-GB" i="1"/>
              <a:t> 2</a:t>
            </a:r>
            <a:r>
              <a:rPr lang="en-US" altLang="en-GB" i="1"/>
              <a:t> : Video / Designs editing</a:t>
            </a:r>
            <a:endParaRPr lang="en-GB" i="1"/>
          </a:p>
          <a:p>
            <a:pPr marL="0" indent="0">
              <a:buNone/>
            </a:pPr>
            <a:endParaRPr i="1"/>
          </a:p>
          <a:p>
            <a:pPr marL="0" indent="0">
              <a:buNone/>
            </a:pPr>
            <a:r>
              <a:rPr lang="en-GB" i="1">
                <a:solidFill>
                  <a:schemeClr val="dk1"/>
                </a:solidFill>
              </a:rPr>
              <a:t>Format</a:t>
            </a:r>
            <a:r>
              <a:rPr lang="en-GB" i="1"/>
              <a:t> 3</a:t>
            </a:r>
            <a:r>
              <a:rPr lang="en-US" altLang="en-GB" i="1"/>
              <a:t> : Ad Campaigns</a:t>
            </a:r>
            <a:endParaRPr lang="en-GB" i="1"/>
          </a:p>
          <a:p>
            <a:pPr marL="457200" indent="0">
              <a:buNone/>
            </a:pPr>
            <a:endParaRPr i="1"/>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35000">
        <p159:morph option="byObject"/>
      </p:transition>
    </mc:Choice>
    <mc:Fallback>
      <p:transition spd="slow" advClick="0" advTm="35000">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p:sp>
        <p:nvSpPr>
          <p:cNvPr id="3" name="Text Box 2"/>
          <p:cNvSpPr txBox="1"/>
          <p:nvPr/>
        </p:nvSpPr>
        <p:spPr>
          <a:xfrm>
            <a:off x="2935605" y="1320165"/>
            <a:ext cx="6489700" cy="3207385"/>
          </a:xfrm>
          <a:prstGeom prst="rect">
            <a:avLst/>
          </a:prstGeom>
          <a:noFill/>
        </p:spPr>
        <p:txBody>
          <a:bodyPr wrap="square" rtlCol="0" anchor="t">
            <a:noAutofit/>
          </a:bodyPr>
          <a:p>
            <a:r>
              <a:rPr lang="en-US" sz="2400" i="1">
                <a:latin typeface="+mj-lt"/>
                <a:cs typeface="+mj-lt"/>
              </a:rPr>
              <a:t>Tata Motors: A Pioneer in the Indian Automotive Industry</a:t>
            </a:r>
            <a:endParaRPr lang="en-US" i="1"/>
          </a:p>
          <a:p>
            <a:endParaRPr lang="en-US"/>
          </a:p>
          <a:p>
            <a:r>
              <a:rPr lang="en-US" i="1"/>
              <a:t>Tata Motors is one of India's largest automakers, with a history dating back to 1945. The company has a wide range of products, including passenger cars, commercial vehicles, and buses. Tata Motors is also a global player, with operations in over 40 countries.</a:t>
            </a:r>
            <a:endParaRPr lang="en-US" i="1"/>
          </a:p>
          <a:p>
            <a:endParaRPr lang="en-US" i="1"/>
          </a:p>
          <a:p>
            <a:r>
              <a:rPr lang="en-US" i="1"/>
              <a:t>One of the reasons for Tata Motors' success is its focus on innovation. The company has been a pioneer in the development of new technologies, such as electric vehicles and autonomous driving. Tata Motors is also committed to safety, and its vehicles have consistently been rated among the safest in India.</a:t>
            </a:r>
            <a:endParaRPr lang="en-US" i="1"/>
          </a:p>
        </p:txBody>
      </p:sp>
      <p:sp>
        <p:nvSpPr>
          <p:cNvPr id="4" name="Text Box 3"/>
          <p:cNvSpPr txBox="1"/>
          <p:nvPr/>
        </p:nvSpPr>
        <p:spPr>
          <a:xfrm>
            <a:off x="3341370" y="82550"/>
            <a:ext cx="3048000" cy="583565"/>
          </a:xfrm>
          <a:prstGeom prst="rect">
            <a:avLst/>
          </a:prstGeom>
          <a:noFill/>
        </p:spPr>
        <p:txBody>
          <a:bodyPr wrap="square" rtlCol="0">
            <a:spAutoFit/>
          </a:bodyPr>
          <a:p>
            <a:r>
              <a:rPr lang="en-US" sz="3200" i="1">
                <a:solidFill>
                  <a:schemeClr val="tx1"/>
                </a:solidFill>
                <a:effectLst>
                  <a:outerShdw blurRad="38100" dist="19050" dir="2700000" algn="tl" rotWithShape="0">
                    <a:schemeClr val="dk1">
                      <a:alpha val="40000"/>
                    </a:schemeClr>
                  </a:outerShdw>
                </a:effectLst>
              </a:rPr>
              <a:t>Blog Article</a:t>
            </a:r>
            <a:endParaRPr lang="en-US" sz="3200" i="1">
              <a:solidFill>
                <a:schemeClr val="tx1"/>
              </a:solidFill>
              <a:effectLst>
                <a:outerShdw blurRad="38100" dist="19050" dir="2700000" algn="tl" rotWithShape="0">
                  <a:schemeClr val="dk1">
                    <a:alpha val="40000"/>
                  </a:schemeClr>
                </a:outerShdw>
              </a:effectLst>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35000">
        <p159:morph option="byObject"/>
      </p:transition>
    </mc:Choice>
    <mc:Fallback>
      <p:transition spd="slow" advClick="0" advTm="35000">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Shape 114"/>
        <p:cNvGrpSpPr/>
        <p:nvPr/>
      </p:nvGrpSpPr>
      <p:grpSpPr>
        <a:xfrm>
          <a:off x="0" y="0"/>
          <a:ext cx="0" cy="0"/>
          <a:chOff x="0" y="0"/>
          <a:chExt cx="0" cy="0"/>
        </a:xfrm>
      </p:grpSpPr>
      <p:sp>
        <p:nvSpPr>
          <p:cNvPr id="115" name="Google Shape;115;p23"/>
          <p:cNvSpPr txBox="1"/>
          <p:nvPr/>
        </p:nvSpPr>
        <p:spPr>
          <a:xfrm>
            <a:off x="112825" y="1891050"/>
            <a:ext cx="8948700" cy="640715"/>
          </a:xfrm>
          <a:prstGeom prst="rect">
            <a:avLst/>
          </a:prstGeom>
          <a:noFill/>
          <a:ln>
            <a:noFill/>
          </a:ln>
        </p:spPr>
        <p:txBody>
          <a:bodyPr spcFirstLastPara="1" wrap="square" lIns="91425" tIns="91425" rIns="91425" bIns="91425" anchor="t" anchorCtr="0">
            <a:spAutoFit/>
          </a:bodyPr>
          <a:lstStyle/>
          <a:p>
            <a:pPr marL="0" indent="0">
              <a:lnSpc>
                <a:spcPct val="115000"/>
              </a:lnSpc>
              <a:buNone/>
            </a:pPr>
            <a:endParaRPr sz="1300">
              <a:solidFill>
                <a:srgbClr val="0E101A"/>
              </a:solidFill>
            </a:endParaRPr>
          </a:p>
          <a:p>
            <a:pPr marL="457200" indent="0">
              <a:lnSpc>
                <a:spcPct val="115000"/>
              </a:lnSpc>
              <a:buNone/>
            </a:pPr>
            <a:endParaRPr sz="1300">
              <a:solidFill>
                <a:srgbClr val="0E101A"/>
              </a:solidFill>
            </a:endParaRPr>
          </a:p>
        </p:txBody>
      </p:sp>
      <p:sp>
        <p:nvSpPr>
          <p:cNvPr id="116" name="Google Shape;116;p23"/>
          <p:cNvSpPr txBox="1"/>
          <p:nvPr/>
        </p:nvSpPr>
        <p:spPr>
          <a:xfrm>
            <a:off x="980310" y="-72370"/>
            <a:ext cx="7610100" cy="1113600"/>
          </a:xfrm>
          <a:prstGeom prst="rect">
            <a:avLst/>
          </a:prstGeom>
          <a:noFill/>
          <a:ln>
            <a:noFill/>
          </a:ln>
        </p:spPr>
        <p:txBody>
          <a:bodyPr spcFirstLastPara="1" wrap="square" lIns="91425" tIns="91425" rIns="91425" bIns="91425" anchor="t" anchorCtr="0">
            <a:spAutoFit/>
          </a:bodyPr>
          <a:lstStyle/>
          <a:p>
            <a:pPr marL="0" indent="0" algn="ctr">
              <a:lnSpc>
                <a:spcPct val="115000"/>
              </a:lnSpc>
              <a:buNone/>
            </a:pPr>
            <a:r>
              <a:rPr lang="en-GB" sz="2900" b="1" i="1">
                <a:solidFill>
                  <a:schemeClr val="bg1"/>
                </a:solidFill>
              </a:rPr>
              <a:t>Instagram Story</a:t>
            </a:r>
            <a:endParaRPr sz="2900" b="1" i="1">
              <a:solidFill>
                <a:schemeClr val="accent1"/>
              </a:solidFill>
            </a:endParaRPr>
          </a:p>
          <a:p>
            <a:pPr marL="0" indent="0">
              <a:buNone/>
            </a:pPr>
            <a:endParaRPr sz="2900" b="1" i="1">
              <a:solidFill>
                <a:schemeClr val="accent1"/>
              </a:solidFill>
            </a:endParaRPr>
          </a:p>
        </p:txBody>
      </p:sp>
      <p:pic>
        <p:nvPicPr>
          <p:cNvPr id="2" name="Picture 1"/>
          <p:cNvPicPr>
            <a:picLocks noChangeAspect="1"/>
          </p:cNvPicPr>
          <p:nvPr/>
        </p:nvPicPr>
        <p:blipFill>
          <a:blip r:embed="rId2"/>
          <a:stretch>
            <a:fillRect/>
          </a:stretch>
        </p:blipFill>
        <p:spPr>
          <a:xfrm>
            <a:off x="47625" y="554355"/>
            <a:ext cx="2972435" cy="4589145"/>
          </a:xfrm>
          <a:prstGeom prst="rect">
            <a:avLst/>
          </a:prstGeom>
        </p:spPr>
      </p:pic>
      <p:pic>
        <p:nvPicPr>
          <p:cNvPr id="3" name="Picture 2"/>
          <p:cNvPicPr>
            <a:picLocks noChangeAspect="1"/>
          </p:cNvPicPr>
          <p:nvPr/>
        </p:nvPicPr>
        <p:blipFill>
          <a:blip r:embed="rId3"/>
          <a:stretch>
            <a:fillRect/>
          </a:stretch>
        </p:blipFill>
        <p:spPr>
          <a:xfrm>
            <a:off x="3143250" y="554355"/>
            <a:ext cx="3107690" cy="4589780"/>
          </a:xfrm>
          <a:prstGeom prst="rect">
            <a:avLst/>
          </a:prstGeom>
        </p:spPr>
      </p:pic>
      <p:pic>
        <p:nvPicPr>
          <p:cNvPr id="4" name="Picture 3"/>
          <p:cNvPicPr>
            <a:picLocks noChangeAspect="1"/>
          </p:cNvPicPr>
          <p:nvPr/>
        </p:nvPicPr>
        <p:blipFill>
          <a:blip r:embed="rId4"/>
          <a:stretch>
            <a:fillRect/>
          </a:stretch>
        </p:blipFill>
        <p:spPr>
          <a:xfrm>
            <a:off x="6374130" y="553720"/>
            <a:ext cx="2769870" cy="459041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35000">
        <p159:morph option="byObject"/>
      </p:transition>
    </mc:Choice>
    <mc:Fallback>
      <p:transition spd="slow" advClick="0" advTm="35000">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Shape 121"/>
        <p:cNvGrpSpPr/>
        <p:nvPr/>
      </p:nvGrpSpPr>
      <p:grpSpPr>
        <a:xfrm>
          <a:off x="0" y="0"/>
          <a:ext cx="0" cy="0"/>
          <a:chOff x="0" y="0"/>
          <a:chExt cx="0" cy="0"/>
        </a:xfrm>
      </p:grpSpPr>
      <p:sp>
        <p:nvSpPr>
          <p:cNvPr id="122" name="Google Shape;122;p24"/>
          <p:cNvSpPr txBox="1"/>
          <p:nvPr/>
        </p:nvSpPr>
        <p:spPr>
          <a:xfrm>
            <a:off x="180715" y="-150"/>
            <a:ext cx="8781300" cy="648000"/>
          </a:xfrm>
          <a:prstGeom prst="rect">
            <a:avLst/>
          </a:prstGeom>
          <a:noFill/>
          <a:ln>
            <a:noFill/>
          </a:ln>
        </p:spPr>
        <p:txBody>
          <a:bodyPr spcFirstLastPara="1" wrap="square" lIns="91425" tIns="91425" rIns="91425" bIns="91425" anchor="t" anchorCtr="0">
            <a:spAutoFit/>
          </a:bodyPr>
          <a:lstStyle/>
          <a:p>
            <a:pPr marL="0" indent="0" algn="ctr">
              <a:lnSpc>
                <a:spcPct val="115000"/>
              </a:lnSpc>
              <a:buNone/>
            </a:pPr>
            <a:r>
              <a:rPr lang="en-GB" b="1" i="1">
                <a:solidFill>
                  <a:srgbClr val="434343"/>
                </a:solidFill>
              </a:rPr>
              <a:t>Part 4: Content Creation and Curation (Post creations, Designs/Video Editing, Ad Campaigns over Social Media and Email Ideation and Creation) </a:t>
            </a:r>
            <a:endParaRPr lang="en-GB" b="1" i="1">
              <a:solidFill>
                <a:srgbClr val="434343"/>
              </a:solidFill>
            </a:endParaRPr>
          </a:p>
        </p:txBody>
      </p:sp>
      <p:sp>
        <p:nvSpPr>
          <p:cNvPr id="124" name="Google Shape;124;p24"/>
          <p:cNvSpPr txBox="1"/>
          <p:nvPr/>
        </p:nvSpPr>
        <p:spPr>
          <a:xfrm>
            <a:off x="766950" y="593745"/>
            <a:ext cx="7610100" cy="1113600"/>
          </a:xfrm>
          <a:prstGeom prst="rect">
            <a:avLst/>
          </a:prstGeom>
          <a:noFill/>
          <a:ln>
            <a:noFill/>
          </a:ln>
        </p:spPr>
        <p:txBody>
          <a:bodyPr spcFirstLastPara="1" wrap="square" lIns="91425" tIns="91425" rIns="91425" bIns="91425" anchor="t" anchorCtr="0">
            <a:spAutoFit/>
          </a:bodyPr>
          <a:lstStyle/>
          <a:p>
            <a:pPr marL="0" indent="0" algn="ctr">
              <a:lnSpc>
                <a:spcPct val="115000"/>
              </a:lnSpc>
              <a:buNone/>
            </a:pPr>
            <a:r>
              <a:rPr lang="en-GB" sz="2900" b="1" i="1">
                <a:solidFill>
                  <a:srgbClr val="434343"/>
                </a:solidFill>
              </a:rPr>
              <a:t>Designs/Video Editing</a:t>
            </a:r>
            <a:endParaRPr sz="2900" b="1" i="1">
              <a:solidFill>
                <a:srgbClr val="434343"/>
              </a:solidFill>
            </a:endParaRPr>
          </a:p>
          <a:p>
            <a:pPr marL="0" indent="0">
              <a:buNone/>
            </a:pPr>
            <a:endParaRPr sz="2700" i="1"/>
          </a:p>
        </p:txBody>
      </p:sp>
      <p:pic>
        <p:nvPicPr>
          <p:cNvPr id="2" name="WhatsApp Video 2023-07-31 at 12.10.04 PM">
            <a:hlinkClick r:id="" action="ppaction://media"/>
          </p:cNvPr>
          <p:cNvPicPr/>
          <p:nvPr>
            <a:videoFile r:link="rId2"/>
            <p:extLst>
              <p:ext uri="{DAA4B4D4-6D71-4841-9C94-3DE7FCFB9230}">
                <p14:media xmlns:p14="http://schemas.microsoft.com/office/powerpoint/2010/main" r:embed="rId3"/>
              </p:ext>
            </p:extLst>
            <p:custDataLst>
              <p:tags r:id="rId4"/>
            </p:custDataLst>
          </p:nvPr>
        </p:nvPicPr>
        <p:blipFill>
          <a:blip r:embed="rId5"/>
          <a:stretch>
            <a:fillRect/>
          </a:stretch>
        </p:blipFill>
        <p:spPr>
          <a:xfrm>
            <a:off x="1186180" y="1318260"/>
            <a:ext cx="6449695" cy="346900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35000">
        <p159:morph option="byObject"/>
      </p:transition>
    </mc:Choice>
    <mc:Fallback>
      <p:transition spd="slow" advClick="0" advTm="35000">
        <p:fade/>
      </p:transition>
    </mc:Fallback>
  </mc:AlternateContent>
  <p:timing>
    <p:tnLst>
      <p:par>
        <p:cTn id="1" dur="indefinite" restart="never" nodeType="tmRoot">
          <p:childTnLst>
            <p:video fullScrn="0">
              <p:cMediaNode vol="100000">
                <p:cTn id="2" fill="hold" display="1">
                  <p:stCondLst>
                    <p:cond delay="indefinite"/>
                  </p:stCondLst>
                </p:cTn>
                <p:tgtEl>
                  <p:spTgt spid="2"/>
                </p:tgtEl>
              </p:cMediaNode>
            </p:video>
            <p:seq concurrent="1" nextAc="seek">
              <p:cTn id="3" restart="whenNotActive" fill="hold" evtFilter="cancelBubble" nodeType="interactiveSeq">
                <p:stCondLst>
                  <p:cond evt="onClick" delay="0">
                    <p:tgtEl>
                      <p:spTgt spid="2"/>
                    </p:tgtEl>
                  </p:cond>
                </p:stCondLst>
                <p:endSync evt="end" delay="0">
                  <p:rtn val="all"/>
                </p:endSync>
                <p:childTnLst>
                  <p:par>
                    <p:cTn id="4" fill="hold">
                      <p:stCondLst>
                        <p:cond delay="0"/>
                      </p:stCondLst>
                      <p:childTnLst>
                        <p:par>
                          <p:cTn id="5" fill="hold">
                            <p:stCondLst>
                              <p:cond delay="0"/>
                            </p:stCondLst>
                            <p:childTnLst>
                              <p:par>
                                <p:cTn id="6" presetID="2" presetClass="mediacall" presetSubtype="0" fill="hold" nodeType="clickEffect">
                                  <p:stCondLst>
                                    <p:cond delay="0"/>
                                  </p:stCondLst>
                                  <p:childTnLst>
                                    <p:cmd type="call" cmd="togglePause">
                                      <p:cBhvr additive="base">
                                        <p:cTn id="7"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Shape 128"/>
        <p:cNvGrpSpPr/>
        <p:nvPr/>
      </p:nvGrpSpPr>
      <p:grpSpPr>
        <a:xfrm>
          <a:off x="0" y="0"/>
          <a:ext cx="0" cy="0"/>
          <a:chOff x="0" y="0"/>
          <a:chExt cx="0" cy="0"/>
        </a:xfrm>
      </p:grpSpPr>
      <p:sp>
        <p:nvSpPr>
          <p:cNvPr id="130" name="Google Shape;130;p25"/>
          <p:cNvSpPr txBox="1"/>
          <p:nvPr/>
        </p:nvSpPr>
        <p:spPr>
          <a:xfrm>
            <a:off x="130810" y="1647190"/>
            <a:ext cx="4012565" cy="1271905"/>
          </a:xfrm>
          <a:prstGeom prst="rect">
            <a:avLst/>
          </a:prstGeom>
          <a:noFill/>
          <a:ln>
            <a:noFill/>
          </a:ln>
        </p:spPr>
        <p:txBody>
          <a:bodyPr spcFirstLastPara="1" wrap="square" lIns="91425" tIns="91425" rIns="91425" bIns="91425" anchor="t" anchorCtr="0">
            <a:noAutofit/>
          </a:bodyPr>
          <a:lstStyle/>
          <a:p>
            <a:pPr marL="0" indent="0">
              <a:buNone/>
            </a:pPr>
            <a:r>
              <a:rPr i="1"/>
              <a:t>Tata Motors uses LinkedIn to share a variety of content, including news about new products, company updates, and employee stories. The company also uses LinkedIn to engage with potential customers and partners.</a:t>
            </a:r>
            <a:endParaRPr i="1"/>
          </a:p>
        </p:txBody>
      </p:sp>
      <p:sp>
        <p:nvSpPr>
          <p:cNvPr id="131" name="Google Shape;131;p25"/>
          <p:cNvSpPr txBox="1"/>
          <p:nvPr/>
        </p:nvSpPr>
        <p:spPr>
          <a:xfrm>
            <a:off x="855215" y="109875"/>
            <a:ext cx="7610100" cy="849000"/>
          </a:xfrm>
          <a:prstGeom prst="rect">
            <a:avLst/>
          </a:prstGeom>
          <a:noFill/>
          <a:ln>
            <a:noFill/>
          </a:ln>
        </p:spPr>
        <p:txBody>
          <a:bodyPr spcFirstLastPara="1" wrap="square" lIns="91425" tIns="91425" rIns="91425" bIns="91425" anchor="t" anchorCtr="0">
            <a:spAutoFit/>
            <a:scene3d>
              <a:camera prst="orthographicFront"/>
              <a:lightRig rig="threePt" dir="t"/>
            </a:scene3d>
          </a:bodyPr>
          <a:lstStyle/>
          <a:p>
            <a:pPr marL="0" indent="0" algn="ctr">
              <a:lnSpc>
                <a:spcPct val="115000"/>
              </a:lnSpc>
              <a:buNone/>
            </a:pPr>
            <a:r>
              <a:rPr lang="en-GB" sz="2100" b="1" i="1">
                <a:solidFill>
                  <a:schemeClr val="accent1"/>
                </a:solidFill>
                <a:effectLst>
                  <a:outerShdw blurRad="38100" dist="25400" dir="5400000" algn="ctr" rotWithShape="0">
                    <a:srgbClr val="6E747A">
                      <a:alpha val="43000"/>
                    </a:srgbClr>
                  </a:outerShdw>
                </a:effectLst>
              </a:rPr>
              <a:t>Social Media Ad Campaigns</a:t>
            </a:r>
            <a:endParaRPr sz="2100" b="1" i="1">
              <a:solidFill>
                <a:schemeClr val="accent1"/>
              </a:solidFill>
              <a:effectLst>
                <a:outerShdw blurRad="38100" dist="25400" dir="5400000" algn="ctr" rotWithShape="0">
                  <a:srgbClr val="6E747A">
                    <a:alpha val="43000"/>
                  </a:srgbClr>
                </a:outerShdw>
              </a:effectLst>
            </a:endParaRPr>
          </a:p>
          <a:p>
            <a:pPr marL="0" indent="0" algn="ctr">
              <a:lnSpc>
                <a:spcPct val="115000"/>
              </a:lnSpc>
              <a:buNone/>
            </a:pPr>
            <a:endParaRPr sz="2100" b="1" i="1">
              <a:solidFill>
                <a:schemeClr val="accent1"/>
              </a:solidFill>
              <a:effectLst>
                <a:outerShdw blurRad="38100" dist="25400" dir="5400000" algn="ctr" rotWithShape="0">
                  <a:srgbClr val="6E747A">
                    <a:alpha val="43000"/>
                  </a:srgbClr>
                </a:outerShdw>
              </a:effectLst>
            </a:endParaRPr>
          </a:p>
        </p:txBody>
      </p:sp>
      <p:pic>
        <p:nvPicPr>
          <p:cNvPr id="104" name="Picture 103"/>
          <p:cNvPicPr/>
          <p:nvPr/>
        </p:nvPicPr>
        <p:blipFill>
          <a:blip r:embed="rId2"/>
          <a:srcRect b="10544"/>
          <a:stretch>
            <a:fillRect/>
          </a:stretch>
        </p:blipFill>
        <p:spPr>
          <a:xfrm>
            <a:off x="4224020" y="749935"/>
            <a:ext cx="4714875" cy="3339465"/>
          </a:xfrm>
          <a:prstGeom prst="rect">
            <a:avLst/>
          </a:prstGeom>
          <a:noFill/>
          <a:ln w="9525">
            <a:noFill/>
          </a:ln>
        </p:spPr>
      </p:pic>
      <p:sp>
        <p:nvSpPr>
          <p:cNvPr id="2" name="Text Box 1"/>
          <p:cNvSpPr txBox="1"/>
          <p:nvPr/>
        </p:nvSpPr>
        <p:spPr>
          <a:xfrm>
            <a:off x="311785" y="749935"/>
            <a:ext cx="3048000" cy="460375"/>
          </a:xfrm>
          <a:prstGeom prst="rect">
            <a:avLst/>
          </a:prstGeom>
          <a:noFill/>
        </p:spPr>
        <p:txBody>
          <a:bodyPr wrap="square" rtlCol="0">
            <a:spAutoFit/>
          </a:bodyPr>
          <a:p>
            <a:r>
              <a:rPr lang="en-US" sz="2400" i="1">
                <a:solidFill>
                  <a:schemeClr val="accent1"/>
                </a:solidFill>
              </a:rPr>
              <a:t>LinkedIn :</a:t>
            </a:r>
            <a:endParaRPr lang="en-US" sz="2400" i="1">
              <a:solidFill>
                <a:schemeClr val="accent1"/>
              </a:solidFill>
            </a:endParaRPr>
          </a:p>
        </p:txBody>
      </p:sp>
      <p:sp>
        <p:nvSpPr>
          <p:cNvPr id="3" name="Text Box 2"/>
          <p:cNvSpPr txBox="1"/>
          <p:nvPr/>
        </p:nvSpPr>
        <p:spPr>
          <a:xfrm>
            <a:off x="130810" y="3355340"/>
            <a:ext cx="4572000" cy="1076325"/>
          </a:xfrm>
          <a:prstGeom prst="rect">
            <a:avLst/>
          </a:prstGeom>
          <a:noFill/>
        </p:spPr>
        <p:txBody>
          <a:bodyPr wrap="square" rtlCol="0" anchor="t">
            <a:spAutoFit/>
          </a:bodyPr>
          <a:p>
            <a:r>
              <a:rPr lang="en-US" sz="1600" i="1"/>
              <a:t>By using LinkedIn targeting, Tata Motors can reach its target audience more effectively and efficiently. This can help the company achieve its marketing goals and grow its business.</a:t>
            </a:r>
            <a:endParaRPr lang="en-US" sz="1600" i="1"/>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35000">
        <p159:morph option="byObject"/>
      </p:transition>
    </mc:Choice>
    <mc:Fallback>
      <p:transition spd="slow" advClick="0" advTm="35000">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Shape 135"/>
        <p:cNvGrpSpPr/>
        <p:nvPr/>
      </p:nvGrpSpPr>
      <p:grpSpPr>
        <a:xfrm>
          <a:off x="0" y="0"/>
          <a:ext cx="0" cy="0"/>
          <a:chOff x="0" y="0"/>
          <a:chExt cx="0" cy="0"/>
        </a:xfrm>
      </p:grpSpPr>
      <p:pic>
        <p:nvPicPr>
          <p:cNvPr id="2" name="Picture 1" descr="Screenshot 2023-07-28 105900"/>
          <p:cNvPicPr>
            <a:picLocks noChangeAspect="1"/>
          </p:cNvPicPr>
          <p:nvPr/>
        </p:nvPicPr>
        <p:blipFill>
          <a:blip r:embed="rId2"/>
          <a:stretch>
            <a:fillRect/>
          </a:stretch>
        </p:blipFill>
        <p:spPr>
          <a:xfrm>
            <a:off x="5014595" y="647700"/>
            <a:ext cx="4129405" cy="4495800"/>
          </a:xfrm>
          <a:prstGeom prst="rect">
            <a:avLst/>
          </a:prstGeom>
        </p:spPr>
      </p:pic>
      <p:sp>
        <p:nvSpPr>
          <p:cNvPr id="3" name="Text Box 2"/>
          <p:cNvSpPr txBox="1"/>
          <p:nvPr/>
        </p:nvSpPr>
        <p:spPr>
          <a:xfrm>
            <a:off x="2286000" y="84455"/>
            <a:ext cx="4572000" cy="414020"/>
          </a:xfrm>
          <a:prstGeom prst="rect">
            <a:avLst/>
          </a:prstGeom>
          <a:noFill/>
        </p:spPr>
        <p:txBody>
          <a:bodyPr wrap="square" rtlCol="0" anchor="t">
            <a:spAutoFit/>
          </a:bodyPr>
          <a:p>
            <a:r>
              <a:rPr lang="en-GB" sz="2100" b="1" i="1">
                <a:solidFill>
                  <a:schemeClr val="accent1"/>
                </a:solidFill>
                <a:effectLst>
                  <a:outerShdw blurRad="38100" dist="25400" dir="5400000" algn="ctr" rotWithShape="0">
                    <a:srgbClr val="6E747A">
                      <a:alpha val="43000"/>
                    </a:srgbClr>
                  </a:outerShdw>
                </a:effectLst>
                <a:sym typeface="+mn-ea"/>
              </a:rPr>
              <a:t>Social Media Ad Campaigns</a:t>
            </a:r>
            <a:endParaRPr lang="en-GB" sz="2100" b="1" i="1">
              <a:solidFill>
                <a:schemeClr val="accent1"/>
              </a:solidFill>
              <a:effectLst>
                <a:outerShdw blurRad="38100" dist="25400" dir="5400000" algn="ctr" rotWithShape="0">
                  <a:srgbClr val="6E747A">
                    <a:alpha val="43000"/>
                  </a:srgbClr>
                </a:outerShdw>
              </a:effectLst>
              <a:sym typeface="+mn-ea"/>
            </a:endParaRPr>
          </a:p>
        </p:txBody>
      </p:sp>
      <p:sp>
        <p:nvSpPr>
          <p:cNvPr id="4" name="Text Box 3"/>
          <p:cNvSpPr txBox="1"/>
          <p:nvPr/>
        </p:nvSpPr>
        <p:spPr>
          <a:xfrm>
            <a:off x="223520" y="647700"/>
            <a:ext cx="3048000" cy="460375"/>
          </a:xfrm>
          <a:prstGeom prst="rect">
            <a:avLst/>
          </a:prstGeom>
          <a:noFill/>
        </p:spPr>
        <p:txBody>
          <a:bodyPr wrap="square" rtlCol="0">
            <a:spAutoFit/>
          </a:bodyPr>
          <a:p>
            <a:r>
              <a:rPr lang="en-IN" altLang="en-US" sz="2400" i="1">
                <a:solidFill>
                  <a:schemeClr val="accent1"/>
                </a:solidFill>
              </a:rPr>
              <a:t>Twitter :</a:t>
            </a:r>
            <a:endParaRPr lang="en-IN" altLang="en-US" sz="2400" i="1">
              <a:solidFill>
                <a:schemeClr val="accent1"/>
              </a:solidFill>
            </a:endParaRPr>
          </a:p>
        </p:txBody>
      </p:sp>
      <p:sp>
        <p:nvSpPr>
          <p:cNvPr id="5" name="Text Box 4"/>
          <p:cNvSpPr txBox="1"/>
          <p:nvPr/>
        </p:nvSpPr>
        <p:spPr>
          <a:xfrm>
            <a:off x="63500" y="1108075"/>
            <a:ext cx="4572000" cy="1383665"/>
          </a:xfrm>
          <a:prstGeom prst="rect">
            <a:avLst/>
          </a:prstGeom>
          <a:noFill/>
        </p:spPr>
        <p:txBody>
          <a:bodyPr wrap="square" rtlCol="0" anchor="t">
            <a:spAutoFit/>
          </a:bodyPr>
          <a:p>
            <a:r>
              <a:rPr lang="en-US" i="1">
                <a:solidFill>
                  <a:schemeClr val="bg1"/>
                </a:solidFill>
              </a:rPr>
              <a:t>Tata Motors has a strong brand awareness on Twitter. The company uses the platform effectively to share news, promote its brand, and engage with customers. This has helped Tata Motors to build a strong following of engaged users, which has in turn helped to drive sales.</a:t>
            </a:r>
            <a:endParaRPr lang="en-US" i="1">
              <a:solidFill>
                <a:schemeClr val="bg1"/>
              </a:solidFill>
            </a:endParaRPr>
          </a:p>
        </p:txBody>
      </p:sp>
      <p:sp>
        <p:nvSpPr>
          <p:cNvPr id="6" name="Text Box 5"/>
          <p:cNvSpPr txBox="1"/>
          <p:nvPr/>
        </p:nvSpPr>
        <p:spPr>
          <a:xfrm>
            <a:off x="127635" y="2571750"/>
            <a:ext cx="4572000" cy="2461260"/>
          </a:xfrm>
          <a:prstGeom prst="rect">
            <a:avLst/>
          </a:prstGeom>
          <a:noFill/>
        </p:spPr>
        <p:txBody>
          <a:bodyPr wrap="square" rtlCol="0" anchor="t">
            <a:spAutoFit/>
          </a:bodyPr>
          <a:p>
            <a:r>
              <a:rPr lang="en-US" i="1">
                <a:solidFill>
                  <a:schemeClr val="bg1"/>
                </a:solidFill>
              </a:rPr>
              <a:t>Middle-class and upper-middle-class Indians: Tata Motors is one of the most popular car brands in India, and its target audience on Twitter is largely made up of people from these social classes. These people are typically interested in new car releases, product information, and customer service.</a:t>
            </a:r>
            <a:endParaRPr lang="en-US" i="1">
              <a:solidFill>
                <a:schemeClr val="bg1"/>
              </a:solidFill>
            </a:endParaRPr>
          </a:p>
          <a:p>
            <a:r>
              <a:rPr lang="en-US" i="1">
                <a:solidFill>
                  <a:schemeClr val="bg1"/>
                </a:solidFill>
              </a:rPr>
              <a:t>Business professionals: Tata Motors also targets business professionals on Twitter. These people are interested in learning about Tata Motors' corporate social responsibility initiatives, its partnerships with other businesses, and its latest innovations.</a:t>
            </a:r>
            <a:endParaRPr lang="en-US" i="1">
              <a:solidFill>
                <a:schemeClr val="bg1"/>
              </a:solidFil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35000">
        <p159:morph option="byObject"/>
      </p:transition>
    </mc:Choice>
    <mc:Fallback>
      <p:transition spd="slow" advClick="0" advTm="35000">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8"/>
          <p:cNvSpPr txBox="1"/>
          <p:nvPr/>
        </p:nvSpPr>
        <p:spPr>
          <a:xfrm>
            <a:off x="517395" y="20"/>
            <a:ext cx="7610100" cy="845185"/>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GB" sz="2100" b="1" i="1">
                <a:solidFill>
                  <a:schemeClr val="accent1"/>
                </a:solidFill>
                <a:effectLst>
                  <a:outerShdw blurRad="38100" dist="25400" dir="5400000" algn="ctr" rotWithShape="0">
                    <a:srgbClr val="6E747A">
                      <a:alpha val="43000"/>
                    </a:srgbClr>
                  </a:outerShdw>
                </a:effectLst>
              </a:rPr>
              <a:t>Email Ad Campaign 1 - Brand Awareness</a:t>
            </a:r>
            <a:endParaRPr sz="2100" b="1" i="1">
              <a:solidFill>
                <a:schemeClr val="accent1"/>
              </a:solidFill>
              <a:effectLst>
                <a:outerShdw blurRad="38100" dist="25400" dir="5400000" algn="ctr" rotWithShape="0">
                  <a:srgbClr val="6E747A">
                    <a:alpha val="43000"/>
                  </a:srgbClr>
                </a:outerShdw>
              </a:effectLst>
            </a:endParaRPr>
          </a:p>
          <a:p>
            <a:pPr marL="0" lvl="0" indent="0" algn="l" rtl="0">
              <a:spcBef>
                <a:spcPts val="0"/>
              </a:spcBef>
              <a:spcAft>
                <a:spcPts val="0"/>
              </a:spcAft>
              <a:buNone/>
            </a:pPr>
            <a:endParaRPr sz="2100" b="1" i="1">
              <a:solidFill>
                <a:schemeClr val="accent1"/>
              </a:solidFill>
              <a:effectLst>
                <a:outerShdw blurRad="38100" dist="25400" dir="5400000" algn="ctr" rotWithShape="0">
                  <a:srgbClr val="6E747A">
                    <a:alpha val="43000"/>
                  </a:srgbClr>
                </a:outerShdw>
              </a:effectLst>
            </a:endParaRPr>
          </a:p>
        </p:txBody>
      </p:sp>
      <p:pic>
        <p:nvPicPr>
          <p:cNvPr id="2" name="Picture 1" descr="Screenshot 2023-07-28 124449"/>
          <p:cNvPicPr>
            <a:picLocks noChangeAspect="1"/>
          </p:cNvPicPr>
          <p:nvPr/>
        </p:nvPicPr>
        <p:blipFill>
          <a:blip r:embed="rId1"/>
          <a:stretch>
            <a:fillRect/>
          </a:stretch>
        </p:blipFill>
        <p:spPr>
          <a:xfrm>
            <a:off x="1670050" y="525780"/>
            <a:ext cx="5113655" cy="461772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35000">
        <p159:morph option="byObject"/>
      </p:transition>
    </mc:Choice>
    <mc:Fallback>
      <p:transition spd="slow" advClick="0" advTm="35000">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29"/>
          <p:cNvSpPr txBox="1"/>
          <p:nvPr/>
        </p:nvSpPr>
        <p:spPr>
          <a:xfrm>
            <a:off x="847595" y="20"/>
            <a:ext cx="7610100" cy="845185"/>
          </a:xfrm>
          <a:prstGeom prst="rect">
            <a:avLst/>
          </a:prstGeom>
          <a:noFill/>
          <a:ln>
            <a:noFill/>
          </a:ln>
        </p:spPr>
        <p:txBody>
          <a:bodyPr spcFirstLastPara="1" wrap="square" lIns="91425" tIns="91425" rIns="91425" bIns="91425" anchor="t" anchorCtr="0">
            <a:spAutoFit/>
            <a:scene3d>
              <a:camera prst="orthographicFront"/>
              <a:lightRig rig="threePt" dir="t"/>
            </a:scene3d>
          </a:bodyPr>
          <a:lstStyle/>
          <a:p>
            <a:pPr marL="0" lvl="0" indent="0" algn="ctr" rtl="0">
              <a:lnSpc>
                <a:spcPct val="115000"/>
              </a:lnSpc>
              <a:spcBef>
                <a:spcPts val="0"/>
              </a:spcBef>
              <a:spcAft>
                <a:spcPts val="0"/>
              </a:spcAft>
              <a:buNone/>
            </a:pPr>
            <a:r>
              <a:rPr lang="en-GB" sz="2100" b="1" i="1">
                <a:solidFill>
                  <a:schemeClr val="accent1"/>
                </a:solidFill>
                <a:effectLst>
                  <a:outerShdw blurRad="38100" dist="25400" dir="5400000" algn="ctr" rotWithShape="0">
                    <a:srgbClr val="6E747A">
                      <a:alpha val="43000"/>
                    </a:srgbClr>
                  </a:outerShdw>
                </a:effectLst>
              </a:rPr>
              <a:t>Email Ad Campaign 2 - Lead Generation</a:t>
            </a:r>
            <a:endParaRPr sz="2100" b="1" i="1">
              <a:solidFill>
                <a:schemeClr val="accent1"/>
              </a:solidFill>
              <a:effectLst>
                <a:outerShdw blurRad="38100" dist="25400" dir="5400000" algn="ctr" rotWithShape="0">
                  <a:srgbClr val="6E747A">
                    <a:alpha val="43000"/>
                  </a:srgbClr>
                </a:outerShdw>
              </a:effectLst>
            </a:endParaRPr>
          </a:p>
          <a:p>
            <a:pPr marL="0" lvl="0" indent="0" algn="ctr" rtl="0">
              <a:lnSpc>
                <a:spcPct val="115000"/>
              </a:lnSpc>
              <a:spcBef>
                <a:spcPts val="0"/>
              </a:spcBef>
              <a:spcAft>
                <a:spcPts val="0"/>
              </a:spcAft>
              <a:buNone/>
            </a:pPr>
            <a:endParaRPr sz="2100" b="1" i="1">
              <a:solidFill>
                <a:schemeClr val="accent1"/>
              </a:solidFill>
              <a:effectLst>
                <a:outerShdw blurRad="38100" dist="25400" dir="5400000" algn="ctr" rotWithShape="0">
                  <a:srgbClr val="6E747A">
                    <a:alpha val="43000"/>
                  </a:srgbClr>
                </a:outerShdw>
              </a:effectLst>
            </a:endParaRPr>
          </a:p>
        </p:txBody>
      </p:sp>
      <p:pic>
        <p:nvPicPr>
          <p:cNvPr id="2" name="Picture 1" descr="Screenshot 2023-07-28 125301"/>
          <p:cNvPicPr>
            <a:picLocks noChangeAspect="1"/>
          </p:cNvPicPr>
          <p:nvPr/>
        </p:nvPicPr>
        <p:blipFill>
          <a:blip r:embed="rId1"/>
          <a:stretch>
            <a:fillRect/>
          </a:stretch>
        </p:blipFill>
        <p:spPr>
          <a:xfrm>
            <a:off x="2401570" y="845185"/>
            <a:ext cx="3810000" cy="429831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35000">
        <p159:morph option="byObject"/>
      </p:transition>
    </mc:Choice>
    <mc:Fallback>
      <p:transition spd="slow" advClick="0" advTm="35000">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35000">
        <p159:morph option="byObject"/>
      </p:transition>
    </mc:Choice>
    <mc:Fallback>
      <p:transition spd="slow" advClick="0" advTm="3500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35000">
        <p159:morph option="byObject"/>
      </p:transition>
    </mc:Choice>
    <mc:Fallback>
      <p:transition spd="slow" advClick="0" advTm="3500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1">
            <a:alphaModFix amt="81000"/>
          </a:blip>
          <a:stretch>
            <a:fillRect/>
          </a:stretch>
        </a:blipFill>
        <a:effectLst/>
      </p:bgPr>
    </p:bg>
    <p:spTree>
      <p:nvGrpSpPr>
        <p:cNvPr id="1" name="Shape 66"/>
        <p:cNvGrpSpPr/>
        <p:nvPr/>
      </p:nvGrpSpPr>
      <p:grpSpPr>
        <a:xfrm>
          <a:off x="0" y="0"/>
          <a:ext cx="0" cy="0"/>
          <a:chOff x="0" y="0"/>
          <a:chExt cx="0" cy="0"/>
        </a:xfrm>
      </p:grpSpPr>
      <p:pic>
        <p:nvPicPr>
          <p:cNvPr id="3" name="Picture 2" descr="2017-logo-Tata-Motors"/>
          <p:cNvPicPr>
            <a:picLocks noChangeAspect="1"/>
          </p:cNvPicPr>
          <p:nvPr/>
        </p:nvPicPr>
        <p:blipFill>
          <a:blip r:embed="rId2"/>
          <a:stretch>
            <a:fillRect/>
          </a:stretch>
        </p:blipFill>
        <p:spPr>
          <a:xfrm>
            <a:off x="4005580" y="1577340"/>
            <a:ext cx="2955925" cy="1897380"/>
          </a:xfrm>
          <a:prstGeom prst="rect">
            <a:avLst/>
          </a:prstGeom>
          <a:effectLst/>
        </p:spPr>
      </p:pic>
      <p:sp>
        <p:nvSpPr>
          <p:cNvPr id="67" name="Google Shape;67;p15"/>
          <p:cNvSpPr txBox="1"/>
          <p:nvPr/>
        </p:nvSpPr>
        <p:spPr>
          <a:xfrm>
            <a:off x="767080" y="175260"/>
            <a:ext cx="7609840" cy="753745"/>
          </a:xfrm>
          <a:prstGeom prst="rect">
            <a:avLst/>
          </a:prstGeom>
          <a:noFill/>
          <a:ln>
            <a:noFill/>
          </a:ln>
        </p:spPr>
        <p:txBody>
          <a:bodyPr spcFirstLastPara="1" wrap="square" lIns="91425" tIns="91425" rIns="91425" bIns="91425" anchor="t" anchorCtr="0">
            <a:noAutofit/>
          </a:bodyPr>
          <a:lstStyle/>
          <a:p>
            <a:pPr marL="0" indent="0" algn="ctr">
              <a:lnSpc>
                <a:spcPct val="115000"/>
              </a:lnSpc>
              <a:buNone/>
            </a:pPr>
            <a:r>
              <a:rPr lang="en-GB" sz="1900" b="1" i="1">
                <a:solidFill>
                  <a:schemeClr val="tx1"/>
                </a:solidFill>
              </a:rPr>
              <a:t>Part 1: Brand study, Competitor Analysis &amp; Buyer’s/Audience’s Persona</a:t>
            </a:r>
            <a:endParaRPr lang="en-GB" sz="1900" b="1" i="1">
              <a:solidFill>
                <a:schemeClr val="tx1"/>
              </a:solidFill>
            </a:endParaRPr>
          </a:p>
        </p:txBody>
      </p:sp>
      <p:sp>
        <p:nvSpPr>
          <p:cNvPr id="2" name="Text Box 1"/>
          <p:cNvSpPr txBox="1"/>
          <p:nvPr/>
        </p:nvSpPr>
        <p:spPr>
          <a:xfrm>
            <a:off x="461645" y="3695065"/>
            <a:ext cx="8220075" cy="1253490"/>
          </a:xfrm>
          <a:prstGeom prst="rect">
            <a:avLst/>
          </a:prstGeom>
          <a:noFill/>
        </p:spPr>
        <p:txBody>
          <a:bodyPr wrap="square" rtlCol="0" anchor="t">
            <a:noAutofit/>
          </a:bodyPr>
          <a:p>
            <a:r>
              <a:rPr lang="en-US" i="1">
                <a:solidFill>
                  <a:schemeClr val="bg1"/>
                </a:solidFill>
              </a:rPr>
              <a:t>Tata Motors Limited is an Indian multinational automotive manufacturing company, headquartered in Mumbai, India, which is part of the Tata Group. The company produces passenger cars, trucks, vans, coaches, and buses</a:t>
            </a:r>
            <a:endParaRPr lang="en-US" i="1">
              <a:solidFill>
                <a:schemeClr val="bg1"/>
              </a:solidFill>
            </a:endParaRPr>
          </a:p>
        </p:txBody>
      </p:sp>
      <p:sp>
        <p:nvSpPr>
          <p:cNvPr id="68" name="Google Shape;68;p15"/>
          <p:cNvSpPr txBox="1"/>
          <p:nvPr/>
        </p:nvSpPr>
        <p:spPr>
          <a:xfrm>
            <a:off x="767080" y="975995"/>
            <a:ext cx="7379970" cy="2134235"/>
          </a:xfrm>
          <a:prstGeom prst="rect">
            <a:avLst/>
          </a:prstGeom>
          <a:noFill/>
          <a:ln>
            <a:noFill/>
          </a:ln>
          <a:effectLst>
            <a:softEdge rad="127000"/>
          </a:effectLst>
        </p:spPr>
        <p:txBody>
          <a:bodyPr spcFirstLastPara="1" wrap="square" lIns="91425" tIns="91425" rIns="91425" bIns="91425" anchor="t" anchorCtr="0">
            <a:noAutofit/>
          </a:bodyPr>
          <a:lstStyle/>
          <a:p>
            <a:pPr marL="139700" indent="0" algn="just">
              <a:buSzPts val="1400"/>
              <a:buNone/>
            </a:pPr>
            <a:r>
              <a:rPr lang="en-US" altLang="en-GB" b="1"/>
              <a:t>                              </a:t>
            </a:r>
            <a:r>
              <a:rPr lang="en-US" altLang="en-GB" sz="2400" b="1" i="1">
                <a:solidFill>
                  <a:schemeClr val="tx1"/>
                </a:solidFill>
              </a:rPr>
              <a:t>Company</a:t>
            </a:r>
            <a:r>
              <a:rPr lang="en-US" altLang="en-GB" sz="2400" b="1" i="1">
                <a:solidFill>
                  <a:schemeClr val="accent5"/>
                </a:solidFill>
              </a:rPr>
              <a:t> :</a:t>
            </a:r>
            <a:r>
              <a:rPr lang="en-US" altLang="en-GB" sz="2400" b="1" i="1">
                <a:solidFill>
                  <a:schemeClr val="accent3">
                    <a:lumMod val="60000"/>
                    <a:lumOff val="40000"/>
                  </a:schemeClr>
                </a:solidFill>
              </a:rPr>
              <a:t> </a:t>
            </a:r>
            <a:r>
              <a:rPr lang="en-US" altLang="en-GB" sz="2400" b="1" i="1">
                <a:solidFill>
                  <a:schemeClr val="accent1">
                    <a:lumMod val="50000"/>
                  </a:schemeClr>
                </a:solidFill>
              </a:rPr>
              <a:t>TATA MOTORS</a:t>
            </a:r>
            <a:endParaRPr lang="en-US" altLang="en-GB" b="1" i="1">
              <a:solidFill>
                <a:schemeClr val="accent1">
                  <a:lumMod val="50000"/>
                </a:schemeClr>
              </a:solidFill>
            </a:endParaRPr>
          </a:p>
          <a:p>
            <a:pPr marL="139700" indent="0" algn="just">
              <a:buSzPts val="1400"/>
              <a:buNone/>
            </a:pPr>
            <a:r>
              <a:rPr lang="en-US" altLang="en-GB" b="1" i="1"/>
              <a:t>  </a:t>
            </a:r>
            <a:endParaRPr lang="en-GB" b="1" i="1"/>
          </a:p>
          <a:p>
            <a:pPr marL="457200" indent="-317500" algn="just">
              <a:buSzPts val="1400"/>
              <a:buChar char="●"/>
            </a:pPr>
            <a:endParaRPr lang="en-GB" b="1"/>
          </a:p>
          <a:p>
            <a:pPr marL="457200" indent="-317500" algn="just">
              <a:buSzPts val="1400"/>
              <a:buChar char="●"/>
            </a:pPr>
            <a:r>
              <a:rPr lang="en-GB" b="1" i="1"/>
              <a:t>Research Brand Identity:</a:t>
            </a:r>
            <a:r>
              <a:rPr lang="en-GB" b="1"/>
              <a:t> </a:t>
            </a:r>
            <a:r>
              <a:rPr lang="en-US" altLang="en-GB" b="1"/>
              <a:t>    </a:t>
            </a:r>
            <a:r>
              <a:rPr lang="en-IN" altLang="en-US" b="1"/>
              <a:t>      </a:t>
            </a:r>
            <a:r>
              <a:rPr lang="en-US" altLang="en-IN" b="1"/>
              <a:t>         </a:t>
            </a:r>
            <a:endParaRPr lang="en-US" altLang="en-GB" b="1" i="1"/>
          </a:p>
          <a:p>
            <a:pPr marL="0" indent="0" algn="just">
              <a:buNone/>
            </a:pPr>
            <a:r>
              <a:rPr lang="en-IN" altLang="en-US" b="1" i="1"/>
              <a:t> </a:t>
            </a:r>
            <a:endParaRPr lang="en-US" altLang="en-GB" b="1" i="1"/>
          </a:p>
          <a:p>
            <a:pPr marL="0" indent="0" algn="just">
              <a:buNone/>
            </a:pPr>
            <a:endParaRPr lang="en-US" altLang="en-GB" b="1"/>
          </a:p>
          <a:p>
            <a:pPr marL="0" indent="0" algn="just">
              <a:buNone/>
            </a:pPr>
            <a:r>
              <a:rPr lang="en-US" altLang="en-IN" b="1">
                <a:sym typeface="+mn-ea"/>
              </a:rPr>
              <a:t> </a:t>
            </a:r>
            <a:r>
              <a:rPr lang="en-US" altLang="en-IN" b="1" i="1">
                <a:sym typeface="+mn-ea"/>
              </a:rPr>
              <a:t> </a:t>
            </a:r>
            <a:r>
              <a:rPr lang="en-IN" altLang="en-US" b="1" i="1">
                <a:sym typeface="+mn-ea"/>
              </a:rPr>
              <a:t>                                </a:t>
            </a:r>
            <a:r>
              <a:rPr lang="en-US" altLang="en-GB" b="1" i="1">
                <a:sym typeface="+mn-ea"/>
              </a:rPr>
              <a:t>LOGO </a:t>
            </a:r>
            <a:r>
              <a:rPr lang="en-IN" altLang="en-US" b="1" i="1">
                <a:sym typeface="+mn-ea"/>
              </a:rPr>
              <a:t>: </a:t>
            </a:r>
            <a:endParaRPr lang="en-IN" altLang="en-US" b="1" i="1">
              <a:sym typeface="+mn-ea"/>
            </a:endParaRPr>
          </a:p>
          <a:p>
            <a:pPr marL="0" indent="0" algn="just">
              <a:buNone/>
            </a:pPr>
          </a:p>
          <a:p>
            <a:pPr marL="0" indent="0" algn="just">
              <a:buNone/>
            </a:pPr>
            <a:endParaRPr b="1"/>
          </a:p>
          <a:p>
            <a:pPr marL="0" indent="0" algn="just">
              <a:buNone/>
            </a:pPr>
          </a:p>
          <a:p>
            <a:pPr marL="0" indent="0" algn="just">
              <a:buNone/>
            </a:p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35000">
        <p159:morph option="byObject"/>
      </p:transition>
    </mc:Choice>
    <mc:Fallback>
      <p:transition spd="slow" advClick="0" advTm="3500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1">
            <a:alphaModFix amt="80000"/>
          </a:blip>
          <a:stretch>
            <a:fillRect/>
          </a:stretch>
        </a:blipFill>
        <a:effectLst/>
      </p:bgPr>
    </p:bg>
    <p:spTree>
      <p:nvGrpSpPr>
        <p:cNvPr id="1" name=""/>
        <p:cNvGrpSpPr/>
        <p:nvPr/>
      </p:nvGrpSpPr>
      <p:grpSpPr/>
      <p:sp>
        <p:nvSpPr>
          <p:cNvPr id="2" name="Title 1"/>
          <p:cNvSpPr>
            <a:spLocks noGrp="1"/>
          </p:cNvSpPr>
          <p:nvPr>
            <p:ph type="title"/>
          </p:nvPr>
        </p:nvSpPr>
        <p:spPr>
          <a:xfrm>
            <a:off x="138430" y="363220"/>
            <a:ext cx="8702040" cy="3041650"/>
          </a:xfrm>
        </p:spPr>
        <p:txBody>
          <a:bodyPr>
            <a:normAutofit fontScale="90000"/>
          </a:bodyPr>
          <a:p>
            <a:pPr algn="l"/>
            <a:r>
              <a:rPr lang="en-US" altLang="en-IN" sz="2000" i="1"/>
              <a:t> </a:t>
            </a:r>
            <a:br>
              <a:rPr lang="en-US" altLang="en-IN" sz="2000" i="1"/>
            </a:br>
            <a:br>
              <a:rPr lang="en-US" altLang="en-IN" sz="2000" i="1"/>
            </a:br>
            <a:br>
              <a:rPr lang="en-US" altLang="en-IN" sz="2000" i="1"/>
            </a:br>
            <a:br>
              <a:rPr lang="en-US" altLang="en-IN" sz="2000" i="1"/>
            </a:br>
            <a:br>
              <a:rPr lang="en-US" altLang="en-IN" sz="2000" i="1"/>
            </a:br>
            <a:r>
              <a:rPr lang="en-US" altLang="en-IN" sz="2220" i="1" cap="all">
                <a:solidFill>
                  <a:schemeClr val="tx1"/>
                </a:solidFill>
                <a:uFillTx/>
                <a:latin typeface="Arial" panose="020B0604020202020204" pitchFamily="34" charset="0"/>
              </a:rPr>
              <a:t>Vision</a:t>
            </a:r>
            <a:r>
              <a:rPr lang="en-US" altLang="en-IN" sz="2220" i="1"/>
              <a:t> :</a:t>
            </a:r>
            <a:br>
              <a:rPr lang="en-US" altLang="en-IN" sz="2220" i="1"/>
            </a:br>
            <a:r>
              <a:rPr lang="en-US" altLang="en-IN" sz="2220" i="1"/>
              <a:t> </a:t>
            </a:r>
            <a:r>
              <a:rPr lang="en-IN" altLang="en-US" sz="2220" i="1"/>
              <a:t>          </a:t>
            </a:r>
            <a:r>
              <a:rPr lang="en-IN" altLang="en-US" sz="2220" i="1">
                <a:solidFill>
                  <a:schemeClr val="bg1"/>
                </a:solidFill>
              </a:rPr>
              <a:t> </a:t>
            </a:r>
            <a:r>
              <a:rPr lang="en-US" altLang="en-IN" sz="2220" i="1">
                <a:solidFill>
                  <a:schemeClr val="bg1"/>
                </a:solidFill>
              </a:rPr>
              <a:t> </a:t>
            </a:r>
            <a:r>
              <a:rPr lang="en-US" altLang="en-IN" sz="1780" i="1">
                <a:solidFill>
                  <a:schemeClr val="bg1"/>
                </a:solidFill>
              </a:rPr>
              <a:t>To deliver value through our products and services and to be the most trusted global network for our customers and suppliers. To be a responsible value-creation partner for all stakeholders. To innovate mobility solutions with a passion to enhance the quality of life.</a:t>
            </a:r>
            <a:br>
              <a:rPr lang="en-US" altLang="en-IN" sz="1780" i="1">
                <a:solidFill>
                  <a:schemeClr val="bg1"/>
                </a:solidFill>
              </a:rPr>
            </a:br>
            <a:r>
              <a:rPr lang="en-US" altLang="en-IN" sz="2000" i="1">
                <a:solidFill>
                  <a:schemeClr val="bg1"/>
                </a:solidFill>
              </a:rPr>
              <a:t>                 </a:t>
            </a:r>
            <a:endParaRPr lang="en-US" altLang="en-IN" sz="2000" i="1">
              <a:solidFill>
                <a:schemeClr val="bg1"/>
              </a:solidFill>
            </a:endParaRPr>
          </a:p>
        </p:txBody>
      </p:sp>
      <p:sp>
        <p:nvSpPr>
          <p:cNvPr id="3" name="Text Box 2"/>
          <p:cNvSpPr txBox="1"/>
          <p:nvPr/>
        </p:nvSpPr>
        <p:spPr>
          <a:xfrm>
            <a:off x="200025" y="279400"/>
            <a:ext cx="8020050" cy="1445260"/>
          </a:xfrm>
          <a:prstGeom prst="rect">
            <a:avLst/>
          </a:prstGeom>
          <a:noFill/>
        </p:spPr>
        <p:txBody>
          <a:bodyPr wrap="square" rtlCol="0">
            <a:spAutoFit/>
          </a:bodyPr>
          <a:p>
            <a:r>
              <a:rPr lang="en-IN" altLang="en-US" sz="2000" i="1">
                <a:solidFill>
                  <a:schemeClr val="tx1"/>
                </a:solidFill>
              </a:rPr>
              <a:t>MISSIONS &amp; VALUES</a:t>
            </a:r>
            <a:r>
              <a:rPr lang="en-IN" altLang="en-US" sz="1800" i="1">
                <a:solidFill>
                  <a:schemeClr val="tx1"/>
                </a:solidFill>
              </a:rPr>
              <a:t> :</a:t>
            </a:r>
            <a:endParaRPr lang="en-IN" altLang="en-US" sz="1800">
              <a:solidFill>
                <a:schemeClr val="tx1"/>
              </a:solidFill>
            </a:endParaRPr>
          </a:p>
          <a:p>
            <a:endParaRPr lang="en-IN" altLang="en-US" sz="1800"/>
          </a:p>
          <a:p>
            <a:r>
              <a:rPr lang="en-US" altLang="en-IN" sz="1800"/>
              <a:t>                                       </a:t>
            </a:r>
            <a:r>
              <a:rPr lang="en-US" altLang="en-IN" sz="1600" i="1">
                <a:solidFill>
                  <a:schemeClr val="accent1">
                    <a:lumMod val="60000"/>
                    <a:lumOff val="40000"/>
                  </a:schemeClr>
                </a:solidFill>
              </a:rPr>
              <a:t> </a:t>
            </a:r>
            <a:r>
              <a:rPr lang="en-US" altLang="en-IN" sz="1600" i="1">
                <a:solidFill>
                  <a:schemeClr val="bg1"/>
                </a:solidFill>
              </a:rPr>
              <a:t>“</a:t>
            </a:r>
            <a:r>
              <a:rPr lang="en-IN" altLang="en-US" sz="1600" i="1">
                <a:solidFill>
                  <a:schemeClr val="bg1"/>
                </a:solidFill>
              </a:rPr>
              <a:t>To Deliver Value through our Products and services and to be the most trusted global network for our customers and suppliers. To be a responsible value-creation partner for all stakeholders</a:t>
            </a:r>
            <a:r>
              <a:rPr lang="en-US" altLang="en-IN" sz="1600" i="1">
                <a:solidFill>
                  <a:schemeClr val="bg1"/>
                </a:solidFill>
              </a:rPr>
              <a:t>.”</a:t>
            </a:r>
            <a:endParaRPr lang="en-US" altLang="en-IN" sz="1600" i="1">
              <a:solidFill>
                <a:schemeClr val="bg1"/>
              </a:solidFill>
            </a:endParaRPr>
          </a:p>
        </p:txBody>
      </p:sp>
      <p:sp>
        <p:nvSpPr>
          <p:cNvPr id="9" name="Text Box 8"/>
          <p:cNvSpPr txBox="1"/>
          <p:nvPr/>
        </p:nvSpPr>
        <p:spPr>
          <a:xfrm>
            <a:off x="199390" y="3501390"/>
            <a:ext cx="9143365" cy="1383665"/>
          </a:xfrm>
          <a:prstGeom prst="rect">
            <a:avLst/>
          </a:prstGeom>
          <a:noFill/>
        </p:spPr>
        <p:txBody>
          <a:bodyPr wrap="square" rtlCol="0">
            <a:spAutoFit/>
          </a:bodyPr>
          <a:p>
            <a:r>
              <a:rPr lang="en-US" sz="1800" i="1"/>
              <a:t>USP ( UNIQUE SELLING </a:t>
            </a:r>
            <a:r>
              <a:rPr lang="en-IN" altLang="en-US" sz="1800" i="1"/>
              <a:t>PREPOSITIONS ) : </a:t>
            </a:r>
            <a:endParaRPr lang="en-IN" altLang="en-US" sz="1800" i="1" u="sng"/>
          </a:p>
          <a:p>
            <a:r>
              <a:rPr lang="en-IN" altLang="en-US" sz="1800" i="1"/>
              <a:t> </a:t>
            </a:r>
            <a:r>
              <a:rPr lang="en-US" altLang="en-IN" sz="1800" i="1"/>
              <a:t>                                                                        </a:t>
            </a:r>
            <a:r>
              <a:rPr lang="en-IN" altLang="en-US" sz="1600" i="1">
                <a:solidFill>
                  <a:schemeClr val="bg1"/>
                </a:solidFill>
              </a:rPr>
              <a:t>Tata Motors took a risk by emphasising safety as a selling point. They recognised that the strength and safety of a vehicle should be the top priority for car buyers. Tata aimed to disrupt the market dominated by Maruti by introducing safety as their unique selling proposition (USP).</a:t>
            </a:r>
            <a:endParaRPr lang="en-IN" altLang="en-US" sz="1600" i="1">
              <a:solidFill>
                <a:schemeClr val="bg1"/>
              </a:solidFil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35000">
        <p159:morph option="byObject"/>
      </p:transition>
    </mc:Choice>
    <mc:Fallback>
      <p:transition spd="slow" advClick="0" advTm="3500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Shape 72"/>
        <p:cNvGrpSpPr/>
        <p:nvPr/>
      </p:nvGrpSpPr>
      <p:grpSpPr>
        <a:xfrm>
          <a:off x="0" y="0"/>
          <a:ext cx="0" cy="0"/>
          <a:chOff x="0" y="0"/>
          <a:chExt cx="0" cy="0"/>
        </a:xfrm>
      </p:grpSpPr>
      <p:sp>
        <p:nvSpPr>
          <p:cNvPr id="74" name="Google Shape;74;p16"/>
          <p:cNvSpPr txBox="1"/>
          <p:nvPr/>
        </p:nvSpPr>
        <p:spPr>
          <a:xfrm>
            <a:off x="522605" y="95885"/>
            <a:ext cx="7458710" cy="4767580"/>
          </a:xfrm>
          <a:prstGeom prst="rect">
            <a:avLst/>
          </a:prstGeom>
          <a:noFill/>
          <a:ln>
            <a:noFill/>
          </a:ln>
        </p:spPr>
        <p:txBody>
          <a:bodyPr spcFirstLastPara="1" wrap="square" lIns="91425" tIns="91425" rIns="91425" bIns="91425" anchor="t" anchorCtr="0">
            <a:spAutoFit/>
          </a:bodyPr>
          <a:lstStyle/>
          <a:p>
            <a:pPr marL="0" indent="0">
              <a:buNone/>
            </a:pPr>
          </a:p>
          <a:p>
            <a:pPr marL="457200" indent="-317500">
              <a:buSzPts val="1400"/>
              <a:buChar char="●"/>
            </a:pPr>
            <a:r>
              <a:rPr lang="en-GB" sz="2000" b="1" i="1" cap="all">
                <a:solidFill>
                  <a:schemeClr val="tx1"/>
                </a:solidFill>
                <a:latin typeface="Arial" panose="020B0604020202020204" pitchFamily="34" charset="0"/>
              </a:rPr>
              <a:t>Analyze Brand Messaging:</a:t>
            </a:r>
            <a:r>
              <a:rPr lang="en-GB" cap="all">
                <a:solidFill>
                  <a:schemeClr val="tx1"/>
                </a:solidFill>
                <a:latin typeface="Arial" panose="020B0604020202020204" pitchFamily="34" charset="0"/>
              </a:rPr>
              <a:t> </a:t>
            </a:r>
            <a:endParaRPr lang="en-GB" cap="all">
              <a:solidFill>
                <a:schemeClr val="tx1"/>
              </a:solidFill>
              <a:latin typeface="Arial" panose="020B0604020202020204" pitchFamily="34" charset="0"/>
            </a:endParaRPr>
          </a:p>
          <a:p>
            <a:pPr marL="457200" indent="-317500">
              <a:buSzPts val="1400"/>
              <a:buChar char="●"/>
            </a:pPr>
            <a:endParaRPr lang="en-GB" altLang="en-GB" sz="1600" i="1">
              <a:solidFill>
                <a:schemeClr val="accent1">
                  <a:lumMod val="60000"/>
                  <a:lumOff val="40000"/>
                </a:schemeClr>
              </a:solidFill>
              <a:sym typeface="+mn-ea"/>
            </a:endParaRPr>
          </a:p>
          <a:p>
            <a:pPr marL="139700" indent="0">
              <a:buSzPts val="1400"/>
              <a:buNone/>
            </a:pPr>
            <a:r>
              <a:rPr lang="en-IN" altLang="en-GB" sz="1600" i="1">
                <a:solidFill>
                  <a:schemeClr val="bg1"/>
                </a:solidFill>
                <a:sym typeface="+mn-ea"/>
              </a:rPr>
              <a:t>                                                               </a:t>
            </a:r>
            <a:r>
              <a:rPr lang="en-IN" altLang="en-GB" sz="2400" i="1">
                <a:solidFill>
                  <a:schemeClr val="bg1"/>
                </a:solidFill>
                <a:sym typeface="+mn-ea"/>
              </a:rPr>
              <a:t> </a:t>
            </a:r>
            <a:r>
              <a:rPr lang="en-IN" altLang="en-GB" sz="2400" i="1">
                <a:solidFill>
                  <a:srgbClr val="00B050"/>
                </a:solidFill>
                <a:sym typeface="+mn-ea"/>
              </a:rPr>
              <a:t> </a:t>
            </a:r>
            <a:r>
              <a:rPr lang="en-US" altLang="en-IN" sz="2400" i="1">
                <a:solidFill>
                  <a:schemeClr val="bg1"/>
                </a:solidFill>
                <a:sym typeface="+mn-ea"/>
              </a:rPr>
              <a:t>“</a:t>
            </a:r>
            <a:r>
              <a:rPr lang="en-GB" sz="2400" i="1">
                <a:solidFill>
                  <a:schemeClr val="bg1"/>
                </a:solidFill>
                <a:sym typeface="+mn-ea"/>
              </a:rPr>
              <a:t>Leadership with Trust</a:t>
            </a:r>
            <a:r>
              <a:rPr lang="en-US" altLang="en-GB" sz="2400" i="1">
                <a:solidFill>
                  <a:schemeClr val="bg1"/>
                </a:solidFill>
                <a:sym typeface="+mn-ea"/>
              </a:rPr>
              <a:t>”</a:t>
            </a:r>
            <a:endParaRPr lang="en-GB" sz="2400" i="1">
              <a:solidFill>
                <a:schemeClr val="bg1"/>
              </a:solidFill>
            </a:endParaRPr>
          </a:p>
          <a:p>
            <a:pPr marL="457200" indent="-317500">
              <a:buSzPts val="1400"/>
              <a:buChar char="●"/>
            </a:pPr>
            <a:r>
              <a:rPr lang="en-IN" altLang="en-GB" sz="2000" b="1" i="1" cap="all">
                <a:latin typeface="Arial" panose="020B0604020202020204" pitchFamily="34" charset="0"/>
                <a:sym typeface="+mn-ea"/>
              </a:rPr>
              <a:t>E</a:t>
            </a:r>
            <a:r>
              <a:rPr lang="en-GB" sz="2000" b="1" i="1" cap="all">
                <a:latin typeface="Arial" panose="020B0604020202020204" pitchFamily="34" charset="0"/>
                <a:sym typeface="+mn-ea"/>
              </a:rPr>
              <a:t>xamine the brand's tagline:</a:t>
            </a:r>
            <a:endParaRPr lang="en-GB" sz="2000" b="1" i="1" cap="all">
              <a:latin typeface="Arial" panose="020B0604020202020204" pitchFamily="34" charset="0"/>
            </a:endParaRPr>
          </a:p>
          <a:p>
            <a:pPr marL="139700" indent="0">
              <a:buSzPts val="1400"/>
              <a:buNone/>
            </a:pPr>
            <a:r>
              <a:rPr lang="en-IN" altLang="en-GB"/>
              <a:t>                 </a:t>
            </a:r>
            <a:r>
              <a:rPr lang="en-IN" altLang="en-GB" sz="1600" i="1">
                <a:solidFill>
                  <a:schemeClr val="accent1">
                    <a:lumMod val="60000"/>
                    <a:lumOff val="40000"/>
                  </a:schemeClr>
                </a:solidFill>
              </a:rPr>
              <a:t> </a:t>
            </a:r>
            <a:endParaRPr lang="en-IN" altLang="en-GB" sz="1600" i="1">
              <a:solidFill>
                <a:schemeClr val="accent1">
                  <a:lumMod val="60000"/>
                  <a:lumOff val="40000"/>
                </a:schemeClr>
              </a:solidFill>
            </a:endParaRPr>
          </a:p>
          <a:p>
            <a:pPr marL="0" indent="0">
              <a:buNone/>
            </a:pPr>
          </a:p>
          <a:p>
            <a:pPr marL="0" indent="0">
              <a:buNone/>
            </a:pPr>
          </a:p>
          <a:p>
            <a:pPr marL="0" indent="0">
              <a:buNone/>
            </a:pPr>
            <a:r>
              <a:rPr lang="en-US" altLang="en-GB" sz="2400" i="1">
                <a:solidFill>
                  <a:schemeClr val="accent1">
                    <a:lumMod val="60000"/>
                    <a:lumOff val="40000"/>
                  </a:schemeClr>
                </a:solidFill>
                <a:sym typeface="+mn-ea"/>
              </a:rPr>
              <a:t>                                             </a:t>
            </a:r>
            <a:r>
              <a:rPr lang="en-US" altLang="en-GB" sz="2400" i="1">
                <a:solidFill>
                  <a:schemeClr val="bg1"/>
                </a:solidFill>
                <a:sym typeface="+mn-ea"/>
              </a:rPr>
              <a:t>“</a:t>
            </a:r>
            <a:r>
              <a:rPr lang="en-GB" sz="2400" i="1">
                <a:solidFill>
                  <a:schemeClr val="bg1"/>
                </a:solidFill>
                <a:sym typeface="+mn-ea"/>
              </a:rPr>
              <a:t>Connecting Aspirations</a:t>
            </a:r>
            <a:r>
              <a:rPr lang="en-US" altLang="en-GB" sz="2400" i="1">
                <a:solidFill>
                  <a:schemeClr val="bg1"/>
                </a:solidFill>
                <a:sym typeface="+mn-ea"/>
              </a:rPr>
              <a:t>”</a:t>
            </a:r>
            <a:endParaRPr lang="en-US" altLang="en-GB" sz="2400" i="1">
              <a:solidFill>
                <a:schemeClr val="bg1"/>
              </a:solidFill>
              <a:sym typeface="+mn-ea"/>
            </a:endParaRPr>
          </a:p>
          <a:p>
            <a:pPr marL="0" indent="0">
              <a:buNone/>
            </a:pPr>
            <a:endParaRPr>
              <a:solidFill>
                <a:schemeClr val="accent1">
                  <a:lumMod val="75000"/>
                </a:schemeClr>
              </a:solidFill>
            </a:endParaRPr>
          </a:p>
          <a:p>
            <a:pPr marL="139700" indent="0" algn="just">
              <a:buSzPts val="1400"/>
              <a:buNone/>
            </a:pPr>
            <a:r>
              <a:rPr lang="en-US" altLang="en-GB" sz="2000" i="1">
                <a:solidFill>
                  <a:schemeClr val="accent1">
                    <a:lumMod val="60000"/>
                    <a:lumOff val="40000"/>
                  </a:schemeClr>
                </a:solidFill>
                <a:sym typeface="+mn-ea"/>
              </a:rPr>
              <a:t>                                                                    </a:t>
            </a:r>
            <a:r>
              <a:rPr lang="en-US" altLang="en-GB" sz="2000" i="1">
                <a:solidFill>
                  <a:schemeClr val="accent1">
                    <a:lumMod val="60000"/>
                    <a:lumOff val="40000"/>
                  </a:schemeClr>
                </a:solidFill>
              </a:rPr>
              <a:t>                                                    </a:t>
            </a:r>
            <a:br>
              <a:rPr lang="en-US" altLang="en-GB" sz="2000" i="1">
                <a:solidFill>
                  <a:schemeClr val="accent1">
                    <a:lumMod val="60000"/>
                    <a:lumOff val="40000"/>
                  </a:schemeClr>
                </a:solidFill>
              </a:rPr>
            </a:br>
            <a:r>
              <a:rPr lang="en-US" altLang="en-GB" sz="2000" i="1">
                <a:solidFill>
                  <a:schemeClr val="accent1">
                    <a:lumMod val="60000"/>
                    <a:lumOff val="40000"/>
                  </a:schemeClr>
                </a:solidFill>
              </a:rPr>
              <a:t>                                                 </a:t>
            </a:r>
            <a:endParaRPr lang="en-GB" sz="2000" b="1" i="1"/>
          </a:p>
          <a:p>
            <a:pPr marL="0" indent="0">
              <a:buNone/>
            </a:pPr>
            <a:r>
              <a:rPr lang="en-US" altLang="en-GB" sz="2000" i="1">
                <a:solidFill>
                  <a:schemeClr val="accent1">
                    <a:lumMod val="60000"/>
                    <a:lumOff val="40000"/>
                  </a:schemeClr>
                </a:solidFill>
                <a:sym typeface="+mn-ea"/>
              </a:rPr>
              <a:t>                                                        </a:t>
            </a:r>
            <a:r>
              <a:rPr lang="en-US" altLang="en-GB" sz="2000" i="1">
                <a:solidFill>
                  <a:schemeClr val="bg1"/>
                </a:solidFill>
                <a:sym typeface="+mn-ea"/>
              </a:rPr>
              <a:t> </a:t>
            </a:r>
            <a:r>
              <a:rPr sz="2000" i="1">
                <a:solidFill>
                  <a:schemeClr val="bg1"/>
                </a:solidFill>
                <a:sym typeface="+mn-ea"/>
              </a:rPr>
              <a:t>It is a symbolic tagline that is representative of the past, present and future</a:t>
            </a:r>
            <a:endParaRPr sz="2000" b="1">
              <a:solidFill>
                <a:schemeClr val="bg1"/>
              </a:solidFill>
            </a:endParaRPr>
          </a:p>
          <a:p>
            <a:pPr marL="0" indent="0">
              <a:buNone/>
            </a:pPr>
            <a:endParaRPr b="1">
              <a:solidFill>
                <a:schemeClr val="accent1">
                  <a:lumMod val="75000"/>
                </a:schemeClr>
              </a:solidFill>
            </a:endParaRPr>
          </a:p>
          <a:p>
            <a:pPr marL="0" indent="0">
              <a:buNone/>
            </a:pPr>
            <a:endParaRPr b="1"/>
          </a:p>
          <a:p>
            <a:pPr marL="0" indent="0">
              <a:buNone/>
            </a:pPr>
          </a:p>
        </p:txBody>
      </p:sp>
      <p:pic>
        <p:nvPicPr>
          <p:cNvPr id="2" name="Picture 1" descr="desktop-wallpaper-tata-motors-logo-posted-by-christopher-thompson"/>
          <p:cNvPicPr>
            <a:picLocks noChangeAspect="1"/>
          </p:cNvPicPr>
          <p:nvPr/>
        </p:nvPicPr>
        <p:blipFill>
          <a:blip r:embed="rId2">
            <a:lum contrast="66000"/>
          </a:blip>
          <a:stretch>
            <a:fillRect/>
          </a:stretch>
        </p:blipFill>
        <p:spPr>
          <a:xfrm>
            <a:off x="522605" y="1695450"/>
            <a:ext cx="3886200" cy="2051685"/>
          </a:xfrm>
          <a:prstGeom prst="rect">
            <a:avLst/>
          </a:prstGeom>
          <a:effectLst>
            <a:softEdge rad="127000"/>
          </a:effec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35000">
        <p159:morph option="byObject"/>
      </p:transition>
    </mc:Choice>
    <mc:Fallback>
      <p:transition spd="slow" advClick="0" advTm="3500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Shape 78"/>
        <p:cNvGrpSpPr/>
        <p:nvPr/>
      </p:nvGrpSpPr>
      <p:grpSpPr>
        <a:xfrm>
          <a:off x="0" y="0"/>
          <a:ext cx="0" cy="0"/>
          <a:chOff x="0" y="0"/>
          <a:chExt cx="0" cy="0"/>
        </a:xfrm>
      </p:grpSpPr>
      <p:sp>
        <p:nvSpPr>
          <p:cNvPr id="80" name="Google Shape;80;p17"/>
          <p:cNvSpPr txBox="1"/>
          <p:nvPr/>
        </p:nvSpPr>
        <p:spPr>
          <a:xfrm>
            <a:off x="140335" y="784225"/>
            <a:ext cx="8863330" cy="2839720"/>
          </a:xfrm>
          <a:prstGeom prst="rect">
            <a:avLst/>
          </a:prstGeom>
          <a:noFill/>
          <a:ln>
            <a:noFill/>
          </a:ln>
        </p:spPr>
        <p:txBody>
          <a:bodyPr spcFirstLastPara="1" wrap="square" lIns="91425" tIns="91425" rIns="91425" bIns="91425" anchor="t" anchorCtr="0">
            <a:noAutofit/>
          </a:bodyPr>
          <a:lstStyle/>
          <a:p>
            <a:pPr marL="0" indent="0">
              <a:buNone/>
            </a:pPr>
          </a:p>
          <a:p>
            <a:pPr marL="139700" indent="0">
              <a:buSzPts val="1400"/>
              <a:buNone/>
            </a:pPr>
            <a:r>
              <a:rPr lang="en-GB" sz="1800" b="1" i="1">
                <a:solidFill>
                  <a:schemeClr val="bg1"/>
                </a:solidFill>
              </a:rPr>
              <a:t>Competitor 1</a:t>
            </a:r>
            <a:r>
              <a:rPr lang="en-GB" sz="1800" b="1" i="1"/>
              <a:t>:</a:t>
            </a:r>
            <a:r>
              <a:rPr lang="en-IN" altLang="en-GB" sz="2000" b="1" i="1">
                <a:solidFill>
                  <a:schemeClr val="accent1">
                    <a:lumMod val="50000"/>
                  </a:schemeClr>
                </a:solidFill>
              </a:rPr>
              <a:t>                                                             </a:t>
            </a:r>
            <a:r>
              <a:rPr lang="en-IN" altLang="en-GB" sz="2800" b="1" i="1">
                <a:solidFill>
                  <a:schemeClr val="bg1"/>
                </a:solidFill>
              </a:rPr>
              <a:t>VOLKSWAGON</a:t>
            </a:r>
            <a:endParaRPr sz="2800" b="1" i="1">
              <a:solidFill>
                <a:schemeClr val="accent1">
                  <a:lumMod val="50000"/>
                </a:schemeClr>
              </a:solidFill>
            </a:endParaRPr>
          </a:p>
          <a:p>
            <a:pPr marL="0" indent="0">
              <a:buNone/>
            </a:pPr>
            <a:endParaRPr b="1"/>
          </a:p>
          <a:p>
            <a:pPr marL="0" indent="0">
              <a:buNone/>
            </a:pPr>
            <a:r>
              <a:rPr lang="en-IN" sz="2000" i="1">
                <a:solidFill>
                  <a:schemeClr val="bg1"/>
                </a:solidFill>
                <a:sym typeface="+mn-ea"/>
              </a:rPr>
              <a:t>USP :</a:t>
            </a:r>
            <a:endParaRPr sz="2000" b="1">
              <a:solidFill>
                <a:schemeClr val="tx1"/>
              </a:solidFill>
            </a:endParaRPr>
          </a:p>
          <a:p>
            <a:pPr marL="0" indent="0">
              <a:buNone/>
            </a:pPr>
            <a:r>
              <a:rPr lang="en-IN" sz="1600" i="1">
                <a:solidFill>
                  <a:schemeClr val="tx1"/>
                </a:solidFill>
              </a:rPr>
              <a:t> </a:t>
            </a:r>
            <a:r>
              <a:rPr lang="en-US" altLang="en-IN" sz="1600" i="1">
                <a:solidFill>
                  <a:schemeClr val="bg1"/>
                </a:solidFill>
              </a:rPr>
              <a:t>            </a:t>
            </a:r>
            <a:r>
              <a:rPr lang="en-IN" sz="1600" i="1">
                <a:solidFill>
                  <a:schemeClr val="bg1"/>
                </a:solidFill>
              </a:rPr>
              <a:t>Keeping Volkswagen brand's core USP of build quality, safety and fun to drive element each of these carlines will democratize the market in their respective segments.</a:t>
            </a:r>
            <a:endParaRPr lang="en-IN" sz="1600" i="1">
              <a:solidFill>
                <a:schemeClr val="bg1"/>
              </a:solidFill>
            </a:endParaRPr>
          </a:p>
          <a:p>
            <a:pPr marL="0" indent="0">
              <a:buNone/>
            </a:pPr>
            <a:r>
              <a:rPr lang="en-IN" b="1" i="1">
                <a:solidFill>
                  <a:schemeClr val="bg1"/>
                </a:solidFill>
                <a:sym typeface="+mn-ea"/>
              </a:rPr>
              <a:t>                                           </a:t>
            </a:r>
            <a:endParaRPr lang="en-IN" b="1" i="1">
              <a:solidFill>
                <a:schemeClr val="bg1"/>
              </a:solidFill>
              <a:sym typeface="+mn-ea"/>
            </a:endParaRPr>
          </a:p>
          <a:p>
            <a:pPr marL="0" indent="0">
              <a:buNone/>
            </a:pPr>
            <a:r>
              <a:rPr lang="en-IN" b="1" i="1">
                <a:solidFill>
                  <a:schemeClr val="bg1"/>
                </a:solidFill>
                <a:sym typeface="+mn-ea"/>
              </a:rPr>
              <a:t>                                             </a:t>
            </a:r>
            <a:r>
              <a:rPr b="1" i="1">
                <a:solidFill>
                  <a:schemeClr val="bg1"/>
                </a:solidFill>
                <a:sym typeface="+mn-ea"/>
              </a:rPr>
              <a:t>https://www.volkswagen.co.in/en.html</a:t>
            </a:r>
            <a:r>
              <a:rPr lang="en-IN" b="1" i="1">
                <a:solidFill>
                  <a:schemeClr val="bg1"/>
                </a:solidFill>
                <a:sym typeface="+mn-ea"/>
              </a:rPr>
              <a:t> </a:t>
            </a:r>
            <a:endParaRPr sz="1600" i="1">
              <a:solidFill>
                <a:schemeClr val="bg1"/>
              </a:solidFill>
            </a:endParaRPr>
          </a:p>
          <a:p>
            <a:pPr marL="0" indent="0">
              <a:buNone/>
            </a:pPr>
            <a:endParaRPr b="1">
              <a:solidFill>
                <a:schemeClr val="bg1"/>
              </a:solidFill>
            </a:endParaRPr>
          </a:p>
          <a:p>
            <a:pPr marL="0" indent="0">
              <a:buNone/>
            </a:pPr>
            <a:r>
              <a:rPr lang="en-IN" b="1"/>
              <a:t>                                           </a:t>
            </a:r>
            <a:r>
              <a:rPr lang="en-IN" b="1" i="1">
                <a:solidFill>
                  <a:schemeClr val="accent1">
                    <a:lumMod val="50000"/>
                  </a:schemeClr>
                </a:solidFill>
              </a:rPr>
              <a:t> </a:t>
            </a:r>
            <a:endParaRPr b="1" i="1">
              <a:solidFill>
                <a:schemeClr val="accent1">
                  <a:lumMod val="50000"/>
                </a:schemeClr>
              </a:solidFill>
            </a:endParaRPr>
          </a:p>
          <a:p>
            <a:pPr marL="0" indent="0">
              <a:buNone/>
            </a:pPr>
            <a:endParaRPr b="1" i="1">
              <a:solidFill>
                <a:schemeClr val="accent1">
                  <a:lumMod val="50000"/>
                </a:schemeClr>
              </a:solidFill>
            </a:endParaRPr>
          </a:p>
        </p:txBody>
      </p:sp>
      <p:sp>
        <p:nvSpPr>
          <p:cNvPr id="4" name="Text Box 3"/>
          <p:cNvSpPr txBox="1"/>
          <p:nvPr/>
        </p:nvSpPr>
        <p:spPr>
          <a:xfrm>
            <a:off x="822960" y="323850"/>
            <a:ext cx="3943985" cy="460375"/>
          </a:xfrm>
          <a:prstGeom prst="rect">
            <a:avLst/>
          </a:prstGeom>
          <a:noFill/>
        </p:spPr>
        <p:txBody>
          <a:bodyPr wrap="none" rtlCol="0">
            <a:spAutoFit/>
          </a:bodyPr>
          <a:p>
            <a:r>
              <a:rPr lang="en-US" sz="2400" i="1" cap="all">
                <a:solidFill>
                  <a:schemeClr val="bg1"/>
                </a:solidFill>
                <a:latin typeface="Arial" panose="020B0604020202020204" pitchFamily="34" charset="0"/>
              </a:rPr>
              <a:t>Competitor Analysis </a:t>
            </a:r>
            <a:r>
              <a:rPr lang="en-US" sz="2000" i="1">
                <a:solidFill>
                  <a:schemeClr val="bg1"/>
                </a:solidFill>
              </a:rPr>
              <a:t>:</a:t>
            </a:r>
            <a:endParaRPr lang="en-US" sz="2000" i="1">
              <a:solidFill>
                <a:schemeClr val="bg1"/>
              </a:solidFil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35000">
        <p159:morph option="byObject"/>
      </p:transition>
    </mc:Choice>
    <mc:Fallback>
      <p:transition spd="slow" advClick="0" advTm="3500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89000"/>
          </a:blip>
          <a:stretch>
            <a:fillRect/>
          </a:stretch>
        </a:blipFill>
        <a:effectLst/>
      </p:bgPr>
    </p:bg>
    <p:spTree>
      <p:nvGrpSpPr>
        <p:cNvPr id="1" name=""/>
        <p:cNvGrpSpPr/>
        <p:nvPr/>
      </p:nvGrpSpPr>
      <p:grpSpPr/>
      <p:sp>
        <p:nvSpPr>
          <p:cNvPr id="2" name="Title 1"/>
          <p:cNvSpPr>
            <a:spLocks noGrp="1"/>
          </p:cNvSpPr>
          <p:nvPr>
            <p:ph type="title"/>
          </p:nvPr>
        </p:nvSpPr>
        <p:spPr>
          <a:xfrm>
            <a:off x="248920" y="-280670"/>
            <a:ext cx="8520430" cy="1862455"/>
          </a:xfrm>
        </p:spPr>
        <p:txBody>
          <a:bodyPr/>
          <a:p>
            <a:pPr algn="l"/>
            <a:r>
              <a:rPr lang="en-GB" sz="2000" b="1" i="1">
                <a:solidFill>
                  <a:schemeClr val="bg1"/>
                </a:solidFill>
                <a:sym typeface="+mn-ea"/>
              </a:rPr>
              <a:t>Competitor </a:t>
            </a:r>
            <a:r>
              <a:rPr lang="en-US" altLang="en-GB" sz="2000" b="1" i="1">
                <a:solidFill>
                  <a:schemeClr val="bg1"/>
                </a:solidFill>
                <a:sym typeface="+mn-ea"/>
              </a:rPr>
              <a:t>2 </a:t>
            </a:r>
            <a:r>
              <a:rPr lang="en-GB" sz="2000" b="1" i="1">
                <a:solidFill>
                  <a:schemeClr val="bg1"/>
                </a:solidFill>
                <a:sym typeface="+mn-ea"/>
              </a:rPr>
              <a:t>:</a:t>
            </a:r>
            <a:r>
              <a:rPr lang="en-IN" altLang="en-GB" sz="2000" b="1" i="1">
                <a:solidFill>
                  <a:schemeClr val="bg1"/>
                </a:solidFill>
                <a:sym typeface="+mn-ea"/>
              </a:rPr>
              <a:t> </a:t>
            </a:r>
            <a:r>
              <a:rPr lang="en-IN" altLang="en-GB" sz="2000" b="1" i="1">
                <a:sym typeface="+mn-ea"/>
              </a:rPr>
              <a:t>                        </a:t>
            </a:r>
            <a:r>
              <a:rPr lang="en-US" sz="3200" i="1">
                <a:solidFill>
                  <a:schemeClr val="accent1">
                    <a:lumMod val="75000"/>
                  </a:schemeClr>
                </a:solidFill>
                <a:sym typeface="+mn-ea"/>
              </a:rPr>
              <a:t>FORD</a:t>
            </a:r>
            <a:r>
              <a:rPr lang="en-IN" altLang="en-US" sz="2000" i="1">
                <a:solidFill>
                  <a:schemeClr val="accent1">
                    <a:lumMod val="75000"/>
                  </a:schemeClr>
                </a:solidFill>
                <a:sym typeface="+mn-ea"/>
              </a:rPr>
              <a:t>  </a:t>
            </a:r>
            <a:endParaRPr lang="en-IN" altLang="en-US" sz="2000" i="1">
              <a:solidFill>
                <a:schemeClr val="accent1">
                  <a:lumMod val="75000"/>
                </a:schemeClr>
              </a:solidFill>
            </a:endParaRPr>
          </a:p>
        </p:txBody>
      </p:sp>
      <p:sp>
        <p:nvSpPr>
          <p:cNvPr id="8" name="Text Box 7"/>
          <p:cNvSpPr txBox="1"/>
          <p:nvPr/>
        </p:nvSpPr>
        <p:spPr>
          <a:xfrm>
            <a:off x="2707640" y="695960"/>
            <a:ext cx="1982470" cy="521970"/>
          </a:xfrm>
          <a:prstGeom prst="rect">
            <a:avLst/>
          </a:prstGeom>
          <a:noFill/>
        </p:spPr>
        <p:txBody>
          <a:bodyPr wrap="square" rtlCol="0">
            <a:spAutoFit/>
          </a:bodyPr>
          <a:p>
            <a:r>
              <a:rPr lang="en-IN" altLang="en-US" sz="2800" i="1">
                <a:solidFill>
                  <a:schemeClr val="accent1">
                    <a:lumMod val="75000"/>
                  </a:schemeClr>
                </a:solidFill>
              </a:rPr>
              <a:t>      </a:t>
            </a:r>
            <a:endParaRPr lang="en-IN" altLang="en-US" sz="2800" i="1">
              <a:solidFill>
                <a:schemeClr val="accent1">
                  <a:lumMod val="75000"/>
                </a:schemeClr>
              </a:solidFill>
            </a:endParaRPr>
          </a:p>
        </p:txBody>
      </p:sp>
      <p:sp>
        <p:nvSpPr>
          <p:cNvPr id="9" name="Text Box 8"/>
          <p:cNvSpPr txBox="1"/>
          <p:nvPr/>
        </p:nvSpPr>
        <p:spPr>
          <a:xfrm>
            <a:off x="638175" y="1510030"/>
            <a:ext cx="8383905" cy="891540"/>
          </a:xfrm>
          <a:prstGeom prst="rect">
            <a:avLst/>
          </a:prstGeom>
          <a:noFill/>
        </p:spPr>
        <p:txBody>
          <a:bodyPr wrap="square" rtlCol="0">
            <a:spAutoFit/>
          </a:bodyPr>
          <a:p>
            <a:r>
              <a:rPr lang="en-IN" altLang="en-US" sz="2000" i="1">
                <a:solidFill>
                  <a:schemeClr val="bg1"/>
                </a:solidFill>
              </a:rPr>
              <a:t>USP :</a:t>
            </a:r>
            <a:r>
              <a:rPr lang="en-US" altLang="en-US" sz="1600" i="1">
                <a:solidFill>
                  <a:schemeClr val="bg1"/>
                </a:solidFill>
              </a:rPr>
              <a:t> </a:t>
            </a:r>
            <a:endParaRPr lang="en-US" altLang="en-US" sz="1600" i="1">
              <a:solidFill>
                <a:schemeClr val="bg1"/>
              </a:solidFill>
            </a:endParaRPr>
          </a:p>
          <a:p>
            <a:r>
              <a:rPr lang="en-US" altLang="en-US" sz="1600" i="1">
                <a:solidFill>
                  <a:schemeClr val="bg1"/>
                </a:solidFill>
              </a:rPr>
              <a:t>          Ford has an international brand presence due to one of the oldest car manufacturing company and also provides a wide range of cars</a:t>
            </a:r>
            <a:endParaRPr lang="en-US" altLang="en-US" sz="1600" i="1">
              <a:solidFill>
                <a:schemeClr val="bg1"/>
              </a:solidFill>
            </a:endParaRPr>
          </a:p>
        </p:txBody>
      </p:sp>
      <p:sp>
        <p:nvSpPr>
          <p:cNvPr id="11" name="Text Box 10"/>
          <p:cNvSpPr txBox="1"/>
          <p:nvPr/>
        </p:nvSpPr>
        <p:spPr>
          <a:xfrm>
            <a:off x="3075940" y="3484880"/>
            <a:ext cx="2866390" cy="337185"/>
          </a:xfrm>
          <a:prstGeom prst="rect">
            <a:avLst/>
          </a:prstGeom>
          <a:noFill/>
        </p:spPr>
        <p:txBody>
          <a:bodyPr wrap="square" rtlCol="0" anchor="t">
            <a:spAutoFit/>
          </a:bodyPr>
          <a:p>
            <a:r>
              <a:rPr lang="en-US" sz="1600" i="1">
                <a:solidFill>
                  <a:schemeClr val="bg1"/>
                </a:solidFill>
              </a:rPr>
              <a:t>https://www.india.ford.com/</a:t>
            </a:r>
            <a:endParaRPr lang="en-US" sz="1600" i="1">
              <a:solidFill>
                <a:schemeClr val="bg1"/>
              </a:solidFil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35000">
        <p159:morph option="byObject"/>
      </p:transition>
    </mc:Choice>
    <mc:Fallback>
      <p:transition spd="slow" advClick="0" advTm="3500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p:sp>
        <p:nvSpPr>
          <p:cNvPr id="2" name="Title 1"/>
          <p:cNvSpPr>
            <a:spLocks noGrp="1"/>
          </p:cNvSpPr>
          <p:nvPr>
            <p:ph type="title"/>
          </p:nvPr>
        </p:nvSpPr>
        <p:spPr>
          <a:xfrm>
            <a:off x="179705" y="3021330"/>
            <a:ext cx="8520430" cy="1139190"/>
          </a:xfrm>
        </p:spPr>
        <p:txBody>
          <a:bodyPr>
            <a:normAutofit fontScale="90000"/>
          </a:bodyPr>
          <a:p>
            <a:r>
              <a:rPr lang="en-IN" altLang="en-US" sz="2400">
                <a:solidFill>
                  <a:schemeClr val="bg1"/>
                </a:solidFill>
              </a:rPr>
              <a:t>USP :       </a:t>
            </a:r>
            <a:r>
              <a:rPr lang="en-IN" altLang="en-US" sz="2000" i="1">
                <a:solidFill>
                  <a:schemeClr val="bg1"/>
                </a:solidFill>
              </a:rPr>
              <a:t>The company has established a reputation for quality, craftsmanship and reliability, and regularly wins praise in Europe for its unique Five Year Unlimited Mileage Warranty. But the main reason customers choose Hyundai cars is design.</a:t>
            </a:r>
            <a:endParaRPr lang="en-IN" altLang="en-US" sz="2000" i="1">
              <a:solidFill>
                <a:schemeClr val="bg1"/>
              </a:solidFill>
            </a:endParaRPr>
          </a:p>
        </p:txBody>
      </p:sp>
      <p:sp>
        <p:nvSpPr>
          <p:cNvPr id="3" name="Text Box 2"/>
          <p:cNvSpPr txBox="1"/>
          <p:nvPr/>
        </p:nvSpPr>
        <p:spPr>
          <a:xfrm>
            <a:off x="357505" y="426085"/>
            <a:ext cx="1856740" cy="398780"/>
          </a:xfrm>
          <a:prstGeom prst="rect">
            <a:avLst/>
          </a:prstGeom>
          <a:noFill/>
        </p:spPr>
        <p:txBody>
          <a:bodyPr wrap="none" rtlCol="0">
            <a:spAutoFit/>
          </a:bodyPr>
          <a:p>
            <a:r>
              <a:rPr lang="en-GB" sz="2000" b="1" i="1">
                <a:solidFill>
                  <a:schemeClr val="bg1"/>
                </a:solidFill>
                <a:sym typeface="+mn-ea"/>
              </a:rPr>
              <a:t>Competitor </a:t>
            </a:r>
            <a:r>
              <a:rPr lang="en-US" altLang="en-GB" sz="2000" b="1" i="1">
                <a:solidFill>
                  <a:schemeClr val="bg1"/>
                </a:solidFill>
                <a:sym typeface="+mn-ea"/>
              </a:rPr>
              <a:t>3</a:t>
            </a:r>
            <a:r>
              <a:rPr lang="en-US" altLang="en-GB" b="1" i="1">
                <a:solidFill>
                  <a:schemeClr val="bg1"/>
                </a:solidFill>
                <a:sym typeface="+mn-ea"/>
              </a:rPr>
              <a:t> </a:t>
            </a:r>
            <a:r>
              <a:rPr lang="en-GB" b="1" i="1">
                <a:solidFill>
                  <a:schemeClr val="bg1"/>
                </a:solidFill>
                <a:sym typeface="+mn-ea"/>
              </a:rPr>
              <a:t>:</a:t>
            </a:r>
            <a:endParaRPr lang="en-GB" b="1" i="1">
              <a:solidFill>
                <a:schemeClr val="bg1"/>
              </a:solidFill>
              <a:sym typeface="+mn-ea"/>
            </a:endParaRPr>
          </a:p>
        </p:txBody>
      </p:sp>
      <p:sp>
        <p:nvSpPr>
          <p:cNvPr id="4" name="Text Box 3"/>
          <p:cNvSpPr txBox="1"/>
          <p:nvPr/>
        </p:nvSpPr>
        <p:spPr>
          <a:xfrm>
            <a:off x="2829560" y="676910"/>
            <a:ext cx="1074420" cy="521970"/>
          </a:xfrm>
          <a:prstGeom prst="rect">
            <a:avLst/>
          </a:prstGeom>
          <a:noFill/>
        </p:spPr>
        <p:txBody>
          <a:bodyPr wrap="none" rtlCol="0">
            <a:spAutoFit/>
          </a:bodyPr>
          <a:p>
            <a:r>
              <a:rPr lang="en-US" sz="2800" i="1">
                <a:solidFill>
                  <a:schemeClr val="accent1">
                    <a:lumMod val="75000"/>
                  </a:schemeClr>
                </a:solidFill>
              </a:rPr>
              <a:t>         </a:t>
            </a:r>
            <a:endParaRPr lang="en-US" sz="2800" i="1">
              <a:solidFill>
                <a:schemeClr val="accent1"/>
              </a:solidFill>
              <a:effectLst>
                <a:outerShdw blurRad="38100" dist="25400" dir="5400000" algn="ctr" rotWithShape="0">
                  <a:srgbClr val="6E747A">
                    <a:alpha val="43000"/>
                  </a:srgbClr>
                </a:outerShdw>
              </a:effectLst>
            </a:endParaRPr>
          </a:p>
        </p:txBody>
      </p:sp>
      <p:sp>
        <p:nvSpPr>
          <p:cNvPr id="8" name="Text Box 7"/>
          <p:cNvSpPr txBox="1"/>
          <p:nvPr/>
        </p:nvSpPr>
        <p:spPr>
          <a:xfrm>
            <a:off x="2829560" y="364490"/>
            <a:ext cx="4187190" cy="583565"/>
          </a:xfrm>
          <a:prstGeom prst="rect">
            <a:avLst/>
          </a:prstGeom>
          <a:noFill/>
        </p:spPr>
        <p:txBody>
          <a:bodyPr wrap="square" rtlCol="0">
            <a:spAutoFit/>
          </a:bodyPr>
          <a:p>
            <a:r>
              <a:rPr lang="en-IN" altLang="en-US" sz="2800" i="1">
                <a:solidFill>
                  <a:schemeClr val="accent1"/>
                </a:solidFill>
                <a:effectLst>
                  <a:outerShdw blurRad="38100" dist="25400" dir="5400000" algn="ctr" rotWithShape="0">
                    <a:srgbClr val="6E747A">
                      <a:alpha val="43000"/>
                    </a:srgbClr>
                  </a:outerShdw>
                </a:effectLst>
                <a:sym typeface="+mn-ea"/>
              </a:rPr>
              <a:t>     </a:t>
            </a:r>
            <a:r>
              <a:rPr lang="en-IN" altLang="en-US" sz="2800" i="1">
                <a:solidFill>
                  <a:schemeClr val="bg1"/>
                </a:solidFill>
                <a:effectLst>
                  <a:outerShdw blurRad="38100" dist="25400" dir="5400000" algn="ctr" rotWithShape="0">
                    <a:srgbClr val="6E747A">
                      <a:alpha val="43000"/>
                    </a:srgbClr>
                  </a:outerShdw>
                </a:effectLst>
                <a:sym typeface="+mn-ea"/>
              </a:rPr>
              <a:t> </a:t>
            </a:r>
            <a:r>
              <a:rPr lang="en-US" sz="3200" i="1">
                <a:solidFill>
                  <a:schemeClr val="bg1"/>
                </a:solidFill>
                <a:effectLst>
                  <a:outerShdw blurRad="38100" dist="25400" dir="5400000" algn="ctr" rotWithShape="0">
                    <a:srgbClr val="6E747A">
                      <a:alpha val="43000"/>
                    </a:srgbClr>
                  </a:outerShdw>
                </a:effectLst>
                <a:sym typeface="+mn-ea"/>
              </a:rPr>
              <a:t>HYUNDAI</a:t>
            </a:r>
            <a:endParaRPr lang="en-US" sz="3200" i="1">
              <a:solidFill>
                <a:schemeClr val="bg1"/>
              </a:solidFill>
              <a:effectLst>
                <a:outerShdw blurRad="38100" dist="25400" dir="5400000" algn="ctr" rotWithShape="0">
                  <a:srgbClr val="6E747A">
                    <a:alpha val="43000"/>
                  </a:srgbClr>
                </a:outerShdw>
              </a:effectLst>
              <a:sym typeface="+mn-ea"/>
            </a:endParaRPr>
          </a:p>
        </p:txBody>
      </p:sp>
      <p:sp>
        <p:nvSpPr>
          <p:cNvPr id="7" name="Text Box 6"/>
          <p:cNvSpPr txBox="1"/>
          <p:nvPr/>
        </p:nvSpPr>
        <p:spPr>
          <a:xfrm>
            <a:off x="3029585" y="2877185"/>
            <a:ext cx="3188335" cy="337185"/>
          </a:xfrm>
          <a:prstGeom prst="rect">
            <a:avLst/>
          </a:prstGeom>
          <a:noFill/>
        </p:spPr>
        <p:txBody>
          <a:bodyPr wrap="square" rtlCol="0" anchor="t">
            <a:spAutoFit/>
          </a:bodyPr>
          <a:p>
            <a:r>
              <a:rPr lang="en-US" sz="1600" i="1">
                <a:solidFill>
                  <a:schemeClr val="tx1"/>
                </a:solidFill>
              </a:rPr>
              <a:t>https://www.hyundai.com/in/en</a:t>
            </a:r>
            <a:endParaRPr lang="en-US" sz="1600" i="1">
              <a:solidFill>
                <a:schemeClr val="tx1"/>
              </a:solidFil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35000">
        <p159:morph option="byObject"/>
      </p:transition>
    </mc:Choice>
    <mc:Fallback>
      <p:transition spd="slow" advClick="0" advTm="35000">
        <p:fade/>
      </p:transition>
    </mc:Fallback>
  </mc:AlternateContent>
</p:sld>
</file>

<file path=ppt/tags/tag1.xml><?xml version="1.0" encoding="utf-8"?>
<p:tagLst xmlns:p="http://schemas.openxmlformats.org/presentationml/2006/main">
  <p:tag name="KSO_WM_MEDIACOVER_FLAG" val="1"/>
  <p:tag name="KSO_WM_UNIT_MEDIACOVER_BTN_STATE" val="1"/>
</p:tagLst>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7295</Words>
  <Application>WPS Presentation</Application>
  <PresentationFormat>On-screen Show (16:9)</PresentationFormat>
  <Paragraphs>215</Paragraphs>
  <Slides>28</Slides>
  <Notes>18</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28</vt:i4>
      </vt:variant>
    </vt:vector>
  </HeadingPairs>
  <TitlesOfParts>
    <vt:vector size="35" baseType="lpstr">
      <vt:lpstr>Arial</vt:lpstr>
      <vt:lpstr>SimSun</vt:lpstr>
      <vt:lpstr>Wingdings</vt:lpstr>
      <vt:lpstr>Arial</vt:lpstr>
      <vt:lpstr>Microsoft YaHei</vt:lpstr>
      <vt:lpstr>Arial Unicode MS</vt:lpstr>
      <vt:lpstr>Simple Light</vt:lpstr>
      <vt:lpstr>PowerPoint 演示文稿</vt:lpstr>
      <vt:lpstr>PowerPoint 演示文稿</vt:lpstr>
      <vt:lpstr>PowerPoint 演示文稿</vt:lpstr>
      <vt:lpstr>PowerPoint 演示文稿</vt:lpstr>
      <vt:lpstr>      Vision :              To deliver value through our products and services and to be the most trusted global network for our customers and suppliers. To be a responsible value-creation partner for all stakeholders. To innovate mobility solutions with a passion to enhance the quality of life.                  </vt:lpstr>
      <vt:lpstr>PowerPoint 演示文稿</vt:lpstr>
      <vt:lpstr>PowerPoint 演示文稿</vt:lpstr>
      <vt:lpstr>Competitor 2 :                         FORD  </vt:lpstr>
      <vt:lpstr>USP :       The company has established a reputation for quality, craftsmanship and reliability, and regularly wins praise in Europe for its unique Five Year Unlimited Mileage Warranty. But the main reason customers choose Hyundai cars is design.</vt:lpstr>
      <vt:lpstr>PowerPoint 演示文稿</vt:lpstr>
      <vt:lpstr>PowerPoint 演示文稿</vt:lpstr>
      <vt:lpstr> </vt:lpstr>
      <vt:lpstr>PowerPoint 演示文稿</vt:lpstr>
      <vt:lpstr>PowerPoint 演示文稿</vt:lpstr>
      <vt:lpstr>PowerPoint 演示文稿</vt:lpstr>
      <vt:lpstr>PowerPoint 演示文稿</vt:lpstr>
      <vt:lpstr>KEYWORD RESEARCH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Aruna</cp:lastModifiedBy>
  <cp:revision>19</cp:revision>
  <dcterms:created xsi:type="dcterms:W3CDTF">2023-07-20T09:16:00Z</dcterms:created>
  <dcterms:modified xsi:type="dcterms:W3CDTF">2023-08-01T05:24:37Z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B88C530DD28B451AA050D04B40D7F000_13</vt:lpwstr>
  </property>
  <property fmtid="{D5CDD505-2E9C-101B-9397-08002B2CF9AE}" pid="3" name="KSOProductBuildVer">
    <vt:lpwstr>1033-12.2.0.13085</vt:lpwstr>
  </property>
</Properties>
</file>